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4F262-58EA-192F-08FA-13C9905108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4837675-9D8E-06B7-0CB1-3ED7B48A25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CA9354F-D03E-480D-8126-D8F57B15AA3D}"/>
              </a:ext>
            </a:extLst>
          </p:cNvPr>
          <p:cNvSpPr>
            <a:spLocks noGrp="1"/>
          </p:cNvSpPr>
          <p:nvPr>
            <p:ph type="dt" sz="half" idx="10"/>
          </p:nvPr>
        </p:nvSpPr>
        <p:spPr/>
        <p:txBody>
          <a:bodyPr/>
          <a:lstStyle/>
          <a:p>
            <a:fld id="{5F3CC158-BA3E-436C-9B77-F535D92FCB46}" type="datetimeFigureOut">
              <a:rPr lang="en-IN" smtClean="0"/>
              <a:t>02-01-2023</a:t>
            </a:fld>
            <a:endParaRPr lang="en-IN"/>
          </a:p>
        </p:txBody>
      </p:sp>
      <p:sp>
        <p:nvSpPr>
          <p:cNvPr id="5" name="Footer Placeholder 4">
            <a:extLst>
              <a:ext uri="{FF2B5EF4-FFF2-40B4-BE49-F238E27FC236}">
                <a16:creationId xmlns:a16="http://schemas.microsoft.com/office/drawing/2014/main" id="{6A50AB4D-4B3D-2FBF-7996-09E102773EA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93E9C6C-5086-D49A-A8E0-9830EFAED0B5}"/>
              </a:ext>
            </a:extLst>
          </p:cNvPr>
          <p:cNvSpPr>
            <a:spLocks noGrp="1"/>
          </p:cNvSpPr>
          <p:nvPr>
            <p:ph type="sldNum" sz="quarter" idx="12"/>
          </p:nvPr>
        </p:nvSpPr>
        <p:spPr/>
        <p:txBody>
          <a:bodyPr/>
          <a:lstStyle/>
          <a:p>
            <a:fld id="{8B6B2DC6-9EF5-4FD4-A756-DA43F5A4F3FA}" type="slidenum">
              <a:rPr lang="en-IN" smtClean="0"/>
              <a:t>‹#›</a:t>
            </a:fld>
            <a:endParaRPr lang="en-IN"/>
          </a:p>
        </p:txBody>
      </p:sp>
    </p:spTree>
    <p:extLst>
      <p:ext uri="{BB962C8B-B14F-4D97-AF65-F5344CB8AC3E}">
        <p14:creationId xmlns:p14="http://schemas.microsoft.com/office/powerpoint/2010/main" val="1012586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55A3F-FBF1-537B-7158-7D9416933FD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E7E4FB8-812C-A446-91C8-79420F7619A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947276-8C77-BC97-6A02-3C8C9ECFCD3B}"/>
              </a:ext>
            </a:extLst>
          </p:cNvPr>
          <p:cNvSpPr>
            <a:spLocks noGrp="1"/>
          </p:cNvSpPr>
          <p:nvPr>
            <p:ph type="dt" sz="half" idx="10"/>
          </p:nvPr>
        </p:nvSpPr>
        <p:spPr/>
        <p:txBody>
          <a:bodyPr/>
          <a:lstStyle/>
          <a:p>
            <a:fld id="{5F3CC158-BA3E-436C-9B77-F535D92FCB46}" type="datetimeFigureOut">
              <a:rPr lang="en-IN" smtClean="0"/>
              <a:t>02-01-2023</a:t>
            </a:fld>
            <a:endParaRPr lang="en-IN"/>
          </a:p>
        </p:txBody>
      </p:sp>
      <p:sp>
        <p:nvSpPr>
          <p:cNvPr id="5" name="Footer Placeholder 4">
            <a:extLst>
              <a:ext uri="{FF2B5EF4-FFF2-40B4-BE49-F238E27FC236}">
                <a16:creationId xmlns:a16="http://schemas.microsoft.com/office/drawing/2014/main" id="{3E64A3E3-7158-D4AD-B731-E6A03871A61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4CDFFB0-60E6-A01D-BEE6-26F9818CC710}"/>
              </a:ext>
            </a:extLst>
          </p:cNvPr>
          <p:cNvSpPr>
            <a:spLocks noGrp="1"/>
          </p:cNvSpPr>
          <p:nvPr>
            <p:ph type="sldNum" sz="quarter" idx="12"/>
          </p:nvPr>
        </p:nvSpPr>
        <p:spPr/>
        <p:txBody>
          <a:bodyPr/>
          <a:lstStyle/>
          <a:p>
            <a:fld id="{8B6B2DC6-9EF5-4FD4-A756-DA43F5A4F3FA}" type="slidenum">
              <a:rPr lang="en-IN" smtClean="0"/>
              <a:t>‹#›</a:t>
            </a:fld>
            <a:endParaRPr lang="en-IN"/>
          </a:p>
        </p:txBody>
      </p:sp>
    </p:spTree>
    <p:extLst>
      <p:ext uri="{BB962C8B-B14F-4D97-AF65-F5344CB8AC3E}">
        <p14:creationId xmlns:p14="http://schemas.microsoft.com/office/powerpoint/2010/main" val="31551906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08E010-AEFA-08FD-897F-12CD2E13FCD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BC0A236-EA4B-3F7E-AB20-3853BD25F4E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261A1C1-9D89-916E-80BA-19D2EE170B84}"/>
              </a:ext>
            </a:extLst>
          </p:cNvPr>
          <p:cNvSpPr>
            <a:spLocks noGrp="1"/>
          </p:cNvSpPr>
          <p:nvPr>
            <p:ph type="dt" sz="half" idx="10"/>
          </p:nvPr>
        </p:nvSpPr>
        <p:spPr/>
        <p:txBody>
          <a:bodyPr/>
          <a:lstStyle/>
          <a:p>
            <a:fld id="{5F3CC158-BA3E-436C-9B77-F535D92FCB46}" type="datetimeFigureOut">
              <a:rPr lang="en-IN" smtClean="0"/>
              <a:t>02-01-2023</a:t>
            </a:fld>
            <a:endParaRPr lang="en-IN"/>
          </a:p>
        </p:txBody>
      </p:sp>
      <p:sp>
        <p:nvSpPr>
          <p:cNvPr id="5" name="Footer Placeholder 4">
            <a:extLst>
              <a:ext uri="{FF2B5EF4-FFF2-40B4-BE49-F238E27FC236}">
                <a16:creationId xmlns:a16="http://schemas.microsoft.com/office/drawing/2014/main" id="{A49CA708-BAC0-086B-AB74-C1D20FC9FE3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42275AC-1EFD-6539-C7EA-E0CE07C0D7B6}"/>
              </a:ext>
            </a:extLst>
          </p:cNvPr>
          <p:cNvSpPr>
            <a:spLocks noGrp="1"/>
          </p:cNvSpPr>
          <p:nvPr>
            <p:ph type="sldNum" sz="quarter" idx="12"/>
          </p:nvPr>
        </p:nvSpPr>
        <p:spPr/>
        <p:txBody>
          <a:bodyPr/>
          <a:lstStyle/>
          <a:p>
            <a:fld id="{8B6B2DC6-9EF5-4FD4-A756-DA43F5A4F3FA}" type="slidenum">
              <a:rPr lang="en-IN" smtClean="0"/>
              <a:t>‹#›</a:t>
            </a:fld>
            <a:endParaRPr lang="en-IN"/>
          </a:p>
        </p:txBody>
      </p:sp>
    </p:spTree>
    <p:extLst>
      <p:ext uri="{BB962C8B-B14F-4D97-AF65-F5344CB8AC3E}">
        <p14:creationId xmlns:p14="http://schemas.microsoft.com/office/powerpoint/2010/main" val="402665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AE4C9-39DB-687D-1AF4-0FA31C55D75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166CAFA-2346-353F-D53D-E2D8CEEBD5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8AB110D-96C6-197D-665D-074F1F9EAE40}"/>
              </a:ext>
            </a:extLst>
          </p:cNvPr>
          <p:cNvSpPr>
            <a:spLocks noGrp="1"/>
          </p:cNvSpPr>
          <p:nvPr>
            <p:ph type="dt" sz="half" idx="10"/>
          </p:nvPr>
        </p:nvSpPr>
        <p:spPr/>
        <p:txBody>
          <a:bodyPr/>
          <a:lstStyle/>
          <a:p>
            <a:fld id="{5F3CC158-BA3E-436C-9B77-F535D92FCB46}" type="datetimeFigureOut">
              <a:rPr lang="en-IN" smtClean="0"/>
              <a:t>02-01-2023</a:t>
            </a:fld>
            <a:endParaRPr lang="en-IN"/>
          </a:p>
        </p:txBody>
      </p:sp>
      <p:sp>
        <p:nvSpPr>
          <p:cNvPr id="5" name="Footer Placeholder 4">
            <a:extLst>
              <a:ext uri="{FF2B5EF4-FFF2-40B4-BE49-F238E27FC236}">
                <a16:creationId xmlns:a16="http://schemas.microsoft.com/office/drawing/2014/main" id="{F977887A-9EEC-2F89-AA2E-EBFEE93D6C6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E9C7C34-8822-40EA-00FD-E459F6AAB0CA}"/>
              </a:ext>
            </a:extLst>
          </p:cNvPr>
          <p:cNvSpPr>
            <a:spLocks noGrp="1"/>
          </p:cNvSpPr>
          <p:nvPr>
            <p:ph type="sldNum" sz="quarter" idx="12"/>
          </p:nvPr>
        </p:nvSpPr>
        <p:spPr/>
        <p:txBody>
          <a:bodyPr/>
          <a:lstStyle/>
          <a:p>
            <a:fld id="{8B6B2DC6-9EF5-4FD4-A756-DA43F5A4F3FA}" type="slidenum">
              <a:rPr lang="en-IN" smtClean="0"/>
              <a:t>‹#›</a:t>
            </a:fld>
            <a:endParaRPr lang="en-IN"/>
          </a:p>
        </p:txBody>
      </p:sp>
    </p:spTree>
    <p:extLst>
      <p:ext uri="{BB962C8B-B14F-4D97-AF65-F5344CB8AC3E}">
        <p14:creationId xmlns:p14="http://schemas.microsoft.com/office/powerpoint/2010/main" val="3234242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FE9B9-3486-C176-D44D-89E8D6FC43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2E49C86-9E40-961A-DEE4-2C41BD24F2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1C676F-0A94-231F-7A20-15D831425780}"/>
              </a:ext>
            </a:extLst>
          </p:cNvPr>
          <p:cNvSpPr>
            <a:spLocks noGrp="1"/>
          </p:cNvSpPr>
          <p:nvPr>
            <p:ph type="dt" sz="half" idx="10"/>
          </p:nvPr>
        </p:nvSpPr>
        <p:spPr/>
        <p:txBody>
          <a:bodyPr/>
          <a:lstStyle/>
          <a:p>
            <a:fld id="{5F3CC158-BA3E-436C-9B77-F535D92FCB46}" type="datetimeFigureOut">
              <a:rPr lang="en-IN" smtClean="0"/>
              <a:t>02-01-2023</a:t>
            </a:fld>
            <a:endParaRPr lang="en-IN"/>
          </a:p>
        </p:txBody>
      </p:sp>
      <p:sp>
        <p:nvSpPr>
          <p:cNvPr id="5" name="Footer Placeholder 4">
            <a:extLst>
              <a:ext uri="{FF2B5EF4-FFF2-40B4-BE49-F238E27FC236}">
                <a16:creationId xmlns:a16="http://schemas.microsoft.com/office/drawing/2014/main" id="{0C964A25-84F7-9362-A34F-399962F58FE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5EDB3D3-FAEA-1E45-A8AE-14B940480121}"/>
              </a:ext>
            </a:extLst>
          </p:cNvPr>
          <p:cNvSpPr>
            <a:spLocks noGrp="1"/>
          </p:cNvSpPr>
          <p:nvPr>
            <p:ph type="sldNum" sz="quarter" idx="12"/>
          </p:nvPr>
        </p:nvSpPr>
        <p:spPr/>
        <p:txBody>
          <a:bodyPr/>
          <a:lstStyle/>
          <a:p>
            <a:fld id="{8B6B2DC6-9EF5-4FD4-A756-DA43F5A4F3FA}" type="slidenum">
              <a:rPr lang="en-IN" smtClean="0"/>
              <a:t>‹#›</a:t>
            </a:fld>
            <a:endParaRPr lang="en-IN"/>
          </a:p>
        </p:txBody>
      </p:sp>
    </p:spTree>
    <p:extLst>
      <p:ext uri="{BB962C8B-B14F-4D97-AF65-F5344CB8AC3E}">
        <p14:creationId xmlns:p14="http://schemas.microsoft.com/office/powerpoint/2010/main" val="3306808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3932F-1A11-2E8A-A6CF-D86247EA803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BF14B34-2D23-C8B1-1A41-B2288599507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896D948-9EB2-DAB7-34B5-0ED7946292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CF233E4-0F0A-C15C-E322-43B9CE34BC43}"/>
              </a:ext>
            </a:extLst>
          </p:cNvPr>
          <p:cNvSpPr>
            <a:spLocks noGrp="1"/>
          </p:cNvSpPr>
          <p:nvPr>
            <p:ph type="dt" sz="half" idx="10"/>
          </p:nvPr>
        </p:nvSpPr>
        <p:spPr/>
        <p:txBody>
          <a:bodyPr/>
          <a:lstStyle/>
          <a:p>
            <a:fld id="{5F3CC158-BA3E-436C-9B77-F535D92FCB46}" type="datetimeFigureOut">
              <a:rPr lang="en-IN" smtClean="0"/>
              <a:t>02-01-2023</a:t>
            </a:fld>
            <a:endParaRPr lang="en-IN"/>
          </a:p>
        </p:txBody>
      </p:sp>
      <p:sp>
        <p:nvSpPr>
          <p:cNvPr id="6" name="Footer Placeholder 5">
            <a:extLst>
              <a:ext uri="{FF2B5EF4-FFF2-40B4-BE49-F238E27FC236}">
                <a16:creationId xmlns:a16="http://schemas.microsoft.com/office/drawing/2014/main" id="{AD964DC7-A09B-892E-5B95-7CC92CEC553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F405487-5DBE-C17D-B184-52901A0594E1}"/>
              </a:ext>
            </a:extLst>
          </p:cNvPr>
          <p:cNvSpPr>
            <a:spLocks noGrp="1"/>
          </p:cNvSpPr>
          <p:nvPr>
            <p:ph type="sldNum" sz="quarter" idx="12"/>
          </p:nvPr>
        </p:nvSpPr>
        <p:spPr/>
        <p:txBody>
          <a:bodyPr/>
          <a:lstStyle/>
          <a:p>
            <a:fld id="{8B6B2DC6-9EF5-4FD4-A756-DA43F5A4F3FA}" type="slidenum">
              <a:rPr lang="en-IN" smtClean="0"/>
              <a:t>‹#›</a:t>
            </a:fld>
            <a:endParaRPr lang="en-IN"/>
          </a:p>
        </p:txBody>
      </p:sp>
    </p:spTree>
    <p:extLst>
      <p:ext uri="{BB962C8B-B14F-4D97-AF65-F5344CB8AC3E}">
        <p14:creationId xmlns:p14="http://schemas.microsoft.com/office/powerpoint/2010/main" val="1004487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C6F60-76A9-900A-67A8-D0FC91B5285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A0EB336-57B6-C921-41E0-6EB8434556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450DE1-5E8E-AF30-F307-6085F1F655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7C30FA7-AEBC-422F-E0C1-DBC3F0C350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9509C4-775E-D742-B9A2-89258508BC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A78CA75-B783-46E9-A5D7-1B0F11B67B39}"/>
              </a:ext>
            </a:extLst>
          </p:cNvPr>
          <p:cNvSpPr>
            <a:spLocks noGrp="1"/>
          </p:cNvSpPr>
          <p:nvPr>
            <p:ph type="dt" sz="half" idx="10"/>
          </p:nvPr>
        </p:nvSpPr>
        <p:spPr/>
        <p:txBody>
          <a:bodyPr/>
          <a:lstStyle/>
          <a:p>
            <a:fld id="{5F3CC158-BA3E-436C-9B77-F535D92FCB46}" type="datetimeFigureOut">
              <a:rPr lang="en-IN" smtClean="0"/>
              <a:t>02-01-2023</a:t>
            </a:fld>
            <a:endParaRPr lang="en-IN"/>
          </a:p>
        </p:txBody>
      </p:sp>
      <p:sp>
        <p:nvSpPr>
          <p:cNvPr id="8" name="Footer Placeholder 7">
            <a:extLst>
              <a:ext uri="{FF2B5EF4-FFF2-40B4-BE49-F238E27FC236}">
                <a16:creationId xmlns:a16="http://schemas.microsoft.com/office/drawing/2014/main" id="{D105EF8B-4DBD-37E5-F193-8FBFEF76884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C20FC7A-ECC5-EDD4-AAE8-7037E3C7F692}"/>
              </a:ext>
            </a:extLst>
          </p:cNvPr>
          <p:cNvSpPr>
            <a:spLocks noGrp="1"/>
          </p:cNvSpPr>
          <p:nvPr>
            <p:ph type="sldNum" sz="quarter" idx="12"/>
          </p:nvPr>
        </p:nvSpPr>
        <p:spPr/>
        <p:txBody>
          <a:bodyPr/>
          <a:lstStyle/>
          <a:p>
            <a:fld id="{8B6B2DC6-9EF5-4FD4-A756-DA43F5A4F3FA}" type="slidenum">
              <a:rPr lang="en-IN" smtClean="0"/>
              <a:t>‹#›</a:t>
            </a:fld>
            <a:endParaRPr lang="en-IN"/>
          </a:p>
        </p:txBody>
      </p:sp>
    </p:spTree>
    <p:extLst>
      <p:ext uri="{BB962C8B-B14F-4D97-AF65-F5344CB8AC3E}">
        <p14:creationId xmlns:p14="http://schemas.microsoft.com/office/powerpoint/2010/main" val="2892815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85A45-7AD2-B25B-E119-47A7DDD9499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5A5DC7C-A884-E9D2-9DE9-82CFB50145A5}"/>
              </a:ext>
            </a:extLst>
          </p:cNvPr>
          <p:cNvSpPr>
            <a:spLocks noGrp="1"/>
          </p:cNvSpPr>
          <p:nvPr>
            <p:ph type="dt" sz="half" idx="10"/>
          </p:nvPr>
        </p:nvSpPr>
        <p:spPr/>
        <p:txBody>
          <a:bodyPr/>
          <a:lstStyle/>
          <a:p>
            <a:fld id="{5F3CC158-BA3E-436C-9B77-F535D92FCB46}" type="datetimeFigureOut">
              <a:rPr lang="en-IN" smtClean="0"/>
              <a:t>02-01-2023</a:t>
            </a:fld>
            <a:endParaRPr lang="en-IN"/>
          </a:p>
        </p:txBody>
      </p:sp>
      <p:sp>
        <p:nvSpPr>
          <p:cNvPr id="4" name="Footer Placeholder 3">
            <a:extLst>
              <a:ext uri="{FF2B5EF4-FFF2-40B4-BE49-F238E27FC236}">
                <a16:creationId xmlns:a16="http://schemas.microsoft.com/office/drawing/2014/main" id="{1820F87E-B8D8-9AB5-1BA4-E4BEE54FF26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F3252FD-B9E2-2960-6EE9-924FC57849FF}"/>
              </a:ext>
            </a:extLst>
          </p:cNvPr>
          <p:cNvSpPr>
            <a:spLocks noGrp="1"/>
          </p:cNvSpPr>
          <p:nvPr>
            <p:ph type="sldNum" sz="quarter" idx="12"/>
          </p:nvPr>
        </p:nvSpPr>
        <p:spPr/>
        <p:txBody>
          <a:bodyPr/>
          <a:lstStyle/>
          <a:p>
            <a:fld id="{8B6B2DC6-9EF5-4FD4-A756-DA43F5A4F3FA}" type="slidenum">
              <a:rPr lang="en-IN" smtClean="0"/>
              <a:t>‹#›</a:t>
            </a:fld>
            <a:endParaRPr lang="en-IN"/>
          </a:p>
        </p:txBody>
      </p:sp>
    </p:spTree>
    <p:extLst>
      <p:ext uri="{BB962C8B-B14F-4D97-AF65-F5344CB8AC3E}">
        <p14:creationId xmlns:p14="http://schemas.microsoft.com/office/powerpoint/2010/main" val="1647250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B15FE1-4B72-C8D0-B2CD-35C3315E3143}"/>
              </a:ext>
            </a:extLst>
          </p:cNvPr>
          <p:cNvSpPr>
            <a:spLocks noGrp="1"/>
          </p:cNvSpPr>
          <p:nvPr>
            <p:ph type="dt" sz="half" idx="10"/>
          </p:nvPr>
        </p:nvSpPr>
        <p:spPr/>
        <p:txBody>
          <a:bodyPr/>
          <a:lstStyle/>
          <a:p>
            <a:fld id="{5F3CC158-BA3E-436C-9B77-F535D92FCB46}" type="datetimeFigureOut">
              <a:rPr lang="en-IN" smtClean="0"/>
              <a:t>02-01-2023</a:t>
            </a:fld>
            <a:endParaRPr lang="en-IN"/>
          </a:p>
        </p:txBody>
      </p:sp>
      <p:sp>
        <p:nvSpPr>
          <p:cNvPr id="3" name="Footer Placeholder 2">
            <a:extLst>
              <a:ext uri="{FF2B5EF4-FFF2-40B4-BE49-F238E27FC236}">
                <a16:creationId xmlns:a16="http://schemas.microsoft.com/office/drawing/2014/main" id="{1F5C8653-139F-E49E-1F26-2A14C19770B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9562F89-08D9-71B2-EE77-588B09A12BEC}"/>
              </a:ext>
            </a:extLst>
          </p:cNvPr>
          <p:cNvSpPr>
            <a:spLocks noGrp="1"/>
          </p:cNvSpPr>
          <p:nvPr>
            <p:ph type="sldNum" sz="quarter" idx="12"/>
          </p:nvPr>
        </p:nvSpPr>
        <p:spPr/>
        <p:txBody>
          <a:bodyPr/>
          <a:lstStyle/>
          <a:p>
            <a:fld id="{8B6B2DC6-9EF5-4FD4-A756-DA43F5A4F3FA}" type="slidenum">
              <a:rPr lang="en-IN" smtClean="0"/>
              <a:t>‹#›</a:t>
            </a:fld>
            <a:endParaRPr lang="en-IN"/>
          </a:p>
        </p:txBody>
      </p:sp>
    </p:spTree>
    <p:extLst>
      <p:ext uri="{BB962C8B-B14F-4D97-AF65-F5344CB8AC3E}">
        <p14:creationId xmlns:p14="http://schemas.microsoft.com/office/powerpoint/2010/main" val="597917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11176-B539-3D59-6FE4-CF461BD3B6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96CC929-8FF6-6C35-7670-ABACC3825F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063BADF-2632-0C61-B576-9E57BB9A0C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5C8675-2145-27CB-78C8-B5E318147FBC}"/>
              </a:ext>
            </a:extLst>
          </p:cNvPr>
          <p:cNvSpPr>
            <a:spLocks noGrp="1"/>
          </p:cNvSpPr>
          <p:nvPr>
            <p:ph type="dt" sz="half" idx="10"/>
          </p:nvPr>
        </p:nvSpPr>
        <p:spPr/>
        <p:txBody>
          <a:bodyPr/>
          <a:lstStyle/>
          <a:p>
            <a:fld id="{5F3CC158-BA3E-436C-9B77-F535D92FCB46}" type="datetimeFigureOut">
              <a:rPr lang="en-IN" smtClean="0"/>
              <a:t>02-01-2023</a:t>
            </a:fld>
            <a:endParaRPr lang="en-IN"/>
          </a:p>
        </p:txBody>
      </p:sp>
      <p:sp>
        <p:nvSpPr>
          <p:cNvPr id="6" name="Footer Placeholder 5">
            <a:extLst>
              <a:ext uri="{FF2B5EF4-FFF2-40B4-BE49-F238E27FC236}">
                <a16:creationId xmlns:a16="http://schemas.microsoft.com/office/drawing/2014/main" id="{17ED47F0-5B5B-6B33-F90C-64ADEDB7421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A8B726A-A754-0134-48E7-AF74FC5921E5}"/>
              </a:ext>
            </a:extLst>
          </p:cNvPr>
          <p:cNvSpPr>
            <a:spLocks noGrp="1"/>
          </p:cNvSpPr>
          <p:nvPr>
            <p:ph type="sldNum" sz="quarter" idx="12"/>
          </p:nvPr>
        </p:nvSpPr>
        <p:spPr/>
        <p:txBody>
          <a:bodyPr/>
          <a:lstStyle/>
          <a:p>
            <a:fld id="{8B6B2DC6-9EF5-4FD4-A756-DA43F5A4F3FA}" type="slidenum">
              <a:rPr lang="en-IN" smtClean="0"/>
              <a:t>‹#›</a:t>
            </a:fld>
            <a:endParaRPr lang="en-IN"/>
          </a:p>
        </p:txBody>
      </p:sp>
    </p:spTree>
    <p:extLst>
      <p:ext uri="{BB962C8B-B14F-4D97-AF65-F5344CB8AC3E}">
        <p14:creationId xmlns:p14="http://schemas.microsoft.com/office/powerpoint/2010/main" val="2015479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1D423-CC9B-7810-6504-CBFFD8E7C9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5738195-0234-9B33-3056-D4211263D3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F69DEE4-D4A8-EDBB-5D2C-02013BF950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C8ABA7-2747-CB23-F8E3-C2ABDFB66CD6}"/>
              </a:ext>
            </a:extLst>
          </p:cNvPr>
          <p:cNvSpPr>
            <a:spLocks noGrp="1"/>
          </p:cNvSpPr>
          <p:nvPr>
            <p:ph type="dt" sz="half" idx="10"/>
          </p:nvPr>
        </p:nvSpPr>
        <p:spPr/>
        <p:txBody>
          <a:bodyPr/>
          <a:lstStyle/>
          <a:p>
            <a:fld id="{5F3CC158-BA3E-436C-9B77-F535D92FCB46}" type="datetimeFigureOut">
              <a:rPr lang="en-IN" smtClean="0"/>
              <a:t>02-01-2023</a:t>
            </a:fld>
            <a:endParaRPr lang="en-IN"/>
          </a:p>
        </p:txBody>
      </p:sp>
      <p:sp>
        <p:nvSpPr>
          <p:cNvPr id="6" name="Footer Placeholder 5">
            <a:extLst>
              <a:ext uri="{FF2B5EF4-FFF2-40B4-BE49-F238E27FC236}">
                <a16:creationId xmlns:a16="http://schemas.microsoft.com/office/drawing/2014/main" id="{F8897CA5-DEAE-0EAC-2593-67183358E42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F373FF8-9459-B532-0879-315907D297F9}"/>
              </a:ext>
            </a:extLst>
          </p:cNvPr>
          <p:cNvSpPr>
            <a:spLocks noGrp="1"/>
          </p:cNvSpPr>
          <p:nvPr>
            <p:ph type="sldNum" sz="quarter" idx="12"/>
          </p:nvPr>
        </p:nvSpPr>
        <p:spPr/>
        <p:txBody>
          <a:bodyPr/>
          <a:lstStyle/>
          <a:p>
            <a:fld id="{8B6B2DC6-9EF5-4FD4-A756-DA43F5A4F3FA}" type="slidenum">
              <a:rPr lang="en-IN" smtClean="0"/>
              <a:t>‹#›</a:t>
            </a:fld>
            <a:endParaRPr lang="en-IN"/>
          </a:p>
        </p:txBody>
      </p:sp>
    </p:spTree>
    <p:extLst>
      <p:ext uri="{BB962C8B-B14F-4D97-AF65-F5344CB8AC3E}">
        <p14:creationId xmlns:p14="http://schemas.microsoft.com/office/powerpoint/2010/main" val="2145550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1BD9F7-C82B-07BE-FE0C-B237AF64A7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D8EFE80-7DDD-26CC-DFF8-A5DE091B78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8CA5694-0101-509C-D5DA-2504C504DC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3CC158-BA3E-436C-9B77-F535D92FCB46}" type="datetimeFigureOut">
              <a:rPr lang="en-IN" smtClean="0"/>
              <a:t>02-01-2023</a:t>
            </a:fld>
            <a:endParaRPr lang="en-IN"/>
          </a:p>
        </p:txBody>
      </p:sp>
      <p:sp>
        <p:nvSpPr>
          <p:cNvPr id="5" name="Footer Placeholder 4">
            <a:extLst>
              <a:ext uri="{FF2B5EF4-FFF2-40B4-BE49-F238E27FC236}">
                <a16:creationId xmlns:a16="http://schemas.microsoft.com/office/drawing/2014/main" id="{D8F0655F-45E5-1436-CC82-FB922092FD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2CB4A91-EBA7-7565-2DAF-59340A882E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6B2DC6-9EF5-4FD4-A756-DA43F5A4F3FA}" type="slidenum">
              <a:rPr lang="en-IN" smtClean="0"/>
              <a:t>‹#›</a:t>
            </a:fld>
            <a:endParaRPr lang="en-IN"/>
          </a:p>
        </p:txBody>
      </p:sp>
    </p:spTree>
    <p:extLst>
      <p:ext uri="{BB962C8B-B14F-4D97-AF65-F5344CB8AC3E}">
        <p14:creationId xmlns:p14="http://schemas.microsoft.com/office/powerpoint/2010/main" val="12406424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EED75-6B34-EDD8-AAD9-B06B8DC1A882}"/>
              </a:ext>
            </a:extLst>
          </p:cNvPr>
          <p:cNvSpPr>
            <a:spLocks noGrp="1"/>
          </p:cNvSpPr>
          <p:nvPr>
            <p:ph type="ctrTitle"/>
          </p:nvPr>
        </p:nvSpPr>
        <p:spPr>
          <a:xfrm>
            <a:off x="1524000" y="1122363"/>
            <a:ext cx="9144000" cy="820737"/>
          </a:xfrm>
        </p:spPr>
        <p:txBody>
          <a:bodyPr>
            <a:normAutofit fontScale="90000"/>
          </a:bodyPr>
          <a:lstStyle/>
          <a:p>
            <a:r>
              <a:rPr lang="en-US" dirty="0"/>
              <a:t>Module-2</a:t>
            </a:r>
            <a:endParaRPr lang="en-IN" dirty="0"/>
          </a:p>
        </p:txBody>
      </p:sp>
      <p:sp>
        <p:nvSpPr>
          <p:cNvPr id="3" name="Subtitle 2">
            <a:extLst>
              <a:ext uri="{FF2B5EF4-FFF2-40B4-BE49-F238E27FC236}">
                <a16:creationId xmlns:a16="http://schemas.microsoft.com/office/drawing/2014/main" id="{1EFC7F33-8AAA-34B6-1EDE-CE9A9FFE44D3}"/>
              </a:ext>
            </a:extLst>
          </p:cNvPr>
          <p:cNvSpPr>
            <a:spLocks noGrp="1"/>
          </p:cNvSpPr>
          <p:nvPr>
            <p:ph type="subTitle" idx="1"/>
          </p:nvPr>
        </p:nvSpPr>
        <p:spPr/>
        <p:txBody>
          <a:bodyPr/>
          <a:lstStyle/>
          <a:p>
            <a:r>
              <a:rPr lang="en-US" b="1" dirty="0"/>
              <a:t>SMART OBJECTS</a:t>
            </a:r>
            <a:endParaRPr lang="en-IN" b="1" dirty="0"/>
          </a:p>
        </p:txBody>
      </p:sp>
    </p:spTree>
    <p:extLst>
      <p:ext uri="{BB962C8B-B14F-4D97-AF65-F5344CB8AC3E}">
        <p14:creationId xmlns:p14="http://schemas.microsoft.com/office/powerpoint/2010/main" val="38304552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C823CD-E08C-FC6E-629D-6F03D8CE5C9C}"/>
              </a:ext>
            </a:extLst>
          </p:cNvPr>
          <p:cNvSpPr>
            <a:spLocks noGrp="1"/>
          </p:cNvSpPr>
          <p:nvPr>
            <p:ph idx="1"/>
          </p:nvPr>
        </p:nvSpPr>
        <p:spPr>
          <a:xfrm>
            <a:off x="352425" y="139699"/>
            <a:ext cx="5886450" cy="5937251"/>
          </a:xfrm>
        </p:spPr>
        <p:txBody>
          <a:bodyPr>
            <a:noAutofit/>
          </a:bodyPr>
          <a:lstStyle/>
          <a:p>
            <a:pPr algn="just"/>
            <a:r>
              <a:rPr lang="en-US" sz="2000" dirty="0"/>
              <a:t>Humans use their five senses to sense and measure their environment. The sensory organs convert this sensory information into electrical impulses that the nervous system sends to the brain for processing. </a:t>
            </a:r>
          </a:p>
          <a:p>
            <a:pPr algn="just"/>
            <a:r>
              <a:rPr lang="en-US" sz="2000" dirty="0"/>
              <a:t>Likewise, IoT sensors are devices that sense and measure the physical world and (typically) signal their measurements as electric signals sent to some type of microprocessor or microcontroller for additional processing. </a:t>
            </a:r>
          </a:p>
          <a:p>
            <a:pPr algn="just"/>
            <a:r>
              <a:rPr lang="en-US" sz="2000" dirty="0"/>
              <a:t>The human brain signals motor function and movement, and the nervous system carries that information to the appropriate part of the muscular system. Correspondingly, a processor can send an electric signal to an actuator that translates the signal into some type of movement (linear, rotational, and so on) or useful work that changes or has a measurable impact on the physical world. </a:t>
            </a:r>
          </a:p>
          <a:p>
            <a:pPr algn="just"/>
            <a:r>
              <a:rPr lang="en-US" sz="2000" dirty="0"/>
              <a:t>This interaction between sensors, actuators, and processors and the similar functionality in biological systems is the basis for various technical fields, including robotics and biometrics.</a:t>
            </a:r>
            <a:endParaRPr lang="en-IN" sz="2000" dirty="0"/>
          </a:p>
        </p:txBody>
      </p:sp>
      <p:pic>
        <p:nvPicPr>
          <p:cNvPr id="5" name="Picture 4">
            <a:extLst>
              <a:ext uri="{FF2B5EF4-FFF2-40B4-BE49-F238E27FC236}">
                <a16:creationId xmlns:a16="http://schemas.microsoft.com/office/drawing/2014/main" id="{A5DFCC9C-12E5-F075-BFE5-D30BC6409089}"/>
              </a:ext>
            </a:extLst>
          </p:cNvPr>
          <p:cNvPicPr>
            <a:picLocks noChangeAspect="1"/>
          </p:cNvPicPr>
          <p:nvPr/>
        </p:nvPicPr>
        <p:blipFill rotWithShape="1">
          <a:blip r:embed="rId2"/>
          <a:srcRect l="30625" t="27916" r="24609" b="27639"/>
          <a:stretch/>
        </p:blipFill>
        <p:spPr>
          <a:xfrm>
            <a:off x="6362699" y="485775"/>
            <a:ext cx="5476875" cy="4495800"/>
          </a:xfrm>
          <a:prstGeom prst="rect">
            <a:avLst/>
          </a:prstGeom>
        </p:spPr>
      </p:pic>
    </p:spTree>
    <p:extLst>
      <p:ext uri="{BB962C8B-B14F-4D97-AF65-F5344CB8AC3E}">
        <p14:creationId xmlns:p14="http://schemas.microsoft.com/office/powerpoint/2010/main" val="1165758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40D145-3434-E5F1-FA63-1E1920748F7C}"/>
              </a:ext>
            </a:extLst>
          </p:cNvPr>
          <p:cNvSpPr>
            <a:spLocks noGrp="1"/>
          </p:cNvSpPr>
          <p:nvPr>
            <p:ph idx="1"/>
          </p:nvPr>
        </p:nvSpPr>
        <p:spPr>
          <a:xfrm>
            <a:off x="638174" y="692150"/>
            <a:ext cx="11115676" cy="4351338"/>
          </a:xfrm>
        </p:spPr>
        <p:txBody>
          <a:bodyPr>
            <a:normAutofit/>
          </a:bodyPr>
          <a:lstStyle/>
          <a:p>
            <a:pPr marL="0" indent="0" algn="just">
              <a:buNone/>
            </a:pPr>
            <a:r>
              <a:rPr lang="en-IN" sz="2000" b="0" i="0" u="none" strike="noStrike" baseline="0" dirty="0">
                <a:solidFill>
                  <a:srgbClr val="231F20"/>
                </a:solidFill>
                <a:latin typeface="CiscoSerif-Regular"/>
              </a:rPr>
              <a:t>Some </a:t>
            </a:r>
            <a:r>
              <a:rPr lang="en-US" sz="2000" b="0" i="0" u="none" strike="noStrike" baseline="0" dirty="0">
                <a:solidFill>
                  <a:srgbClr val="231F20"/>
                </a:solidFill>
                <a:latin typeface="CiscoSerif-Regular"/>
              </a:rPr>
              <a:t>common ways that they can be classified include the following:</a:t>
            </a:r>
          </a:p>
          <a:p>
            <a:pPr marL="0" indent="0" algn="just">
              <a:buNone/>
            </a:pPr>
            <a:r>
              <a:rPr lang="en-US" sz="2000" b="1" i="0" u="none" strike="noStrike" baseline="0" dirty="0">
                <a:solidFill>
                  <a:srgbClr val="231F20"/>
                </a:solidFill>
                <a:latin typeface="CiscoSerif-Bold"/>
              </a:rPr>
              <a:t>Type of motion: </a:t>
            </a:r>
            <a:r>
              <a:rPr lang="en-US" sz="2000" b="0" i="0" u="none" strike="noStrike" baseline="0" dirty="0">
                <a:solidFill>
                  <a:srgbClr val="231F20"/>
                </a:solidFill>
                <a:latin typeface="CiscoSerif-Regular"/>
              </a:rPr>
              <a:t>Actuators can be classified based on the type of motion they produce (for example, linear, rotary, one/two/three-axes).</a:t>
            </a:r>
          </a:p>
          <a:p>
            <a:pPr marL="0" indent="0" algn="just">
              <a:buNone/>
            </a:pPr>
            <a:r>
              <a:rPr lang="en-US" sz="2000" b="0" i="0" u="none" strike="noStrike" baseline="0" dirty="0">
                <a:solidFill>
                  <a:srgbClr val="0067B2"/>
                </a:solidFill>
                <a:latin typeface="ZapfDingbatsITC"/>
              </a:rPr>
              <a:t> </a:t>
            </a:r>
            <a:r>
              <a:rPr lang="en-US" sz="2000" b="1" i="0" u="none" strike="noStrike" baseline="0" dirty="0">
                <a:solidFill>
                  <a:srgbClr val="231F20"/>
                </a:solidFill>
                <a:latin typeface="CiscoSerif-Bold"/>
              </a:rPr>
              <a:t>Power: </a:t>
            </a:r>
            <a:r>
              <a:rPr lang="en-US" sz="2000" b="0" i="0" u="none" strike="noStrike" baseline="0" dirty="0">
                <a:solidFill>
                  <a:srgbClr val="231F20"/>
                </a:solidFill>
                <a:latin typeface="CiscoSerif-Regular"/>
              </a:rPr>
              <a:t>Actuators can be classified based on their power output (for example, high power, low power, micro power)</a:t>
            </a:r>
          </a:p>
          <a:p>
            <a:pPr marL="0" indent="0" algn="just">
              <a:buNone/>
            </a:pPr>
            <a:r>
              <a:rPr lang="en-US" sz="2000" b="1" i="0" u="none" strike="noStrike" baseline="0" dirty="0">
                <a:solidFill>
                  <a:srgbClr val="231F20"/>
                </a:solidFill>
                <a:latin typeface="CiscoSerif-Bold"/>
              </a:rPr>
              <a:t>Binary or continuous: </a:t>
            </a:r>
            <a:r>
              <a:rPr lang="en-US" sz="2000" b="0" i="0" u="none" strike="noStrike" baseline="0" dirty="0">
                <a:solidFill>
                  <a:srgbClr val="231F20"/>
                </a:solidFill>
                <a:latin typeface="CiscoSerif-Regular"/>
              </a:rPr>
              <a:t>Actuators can be classified based on the number of</a:t>
            </a:r>
          </a:p>
          <a:p>
            <a:pPr marL="0" indent="0" algn="just">
              <a:buNone/>
            </a:pPr>
            <a:r>
              <a:rPr lang="en-IN" sz="2000" b="0" i="0" u="none" strike="noStrike" baseline="0" dirty="0">
                <a:solidFill>
                  <a:srgbClr val="231F20"/>
                </a:solidFill>
                <a:latin typeface="CiscoSerif-Regular"/>
              </a:rPr>
              <a:t>stable-state outputs.</a:t>
            </a:r>
          </a:p>
          <a:p>
            <a:pPr marL="0" indent="0" algn="just">
              <a:buNone/>
            </a:pPr>
            <a:r>
              <a:rPr lang="en-US" sz="2000" b="1" i="0" u="none" strike="noStrike" baseline="0" dirty="0">
                <a:solidFill>
                  <a:srgbClr val="231F20"/>
                </a:solidFill>
                <a:latin typeface="CiscoSerif-Bold"/>
              </a:rPr>
              <a:t>Area of application: </a:t>
            </a:r>
            <a:r>
              <a:rPr lang="en-US" sz="2000" b="0" i="0" u="none" strike="noStrike" baseline="0" dirty="0">
                <a:solidFill>
                  <a:srgbClr val="231F20"/>
                </a:solidFill>
                <a:latin typeface="CiscoSerif-Regular"/>
              </a:rPr>
              <a:t>Actuators can be classified based on the specific industry or</a:t>
            </a:r>
          </a:p>
          <a:p>
            <a:pPr marL="0" indent="0" algn="just">
              <a:buNone/>
            </a:pPr>
            <a:r>
              <a:rPr lang="en-US" sz="2000" b="0" i="0" u="none" strike="noStrike" baseline="0" dirty="0">
                <a:solidFill>
                  <a:srgbClr val="231F20"/>
                </a:solidFill>
                <a:latin typeface="CiscoSerif-Regular"/>
              </a:rPr>
              <a:t>vertical where they are used.</a:t>
            </a:r>
          </a:p>
          <a:p>
            <a:pPr marL="0" indent="0" algn="just">
              <a:buNone/>
            </a:pPr>
            <a:r>
              <a:rPr lang="en-US" sz="2000" b="1" i="0" u="none" strike="noStrike" baseline="0" dirty="0">
                <a:solidFill>
                  <a:srgbClr val="231F20"/>
                </a:solidFill>
                <a:latin typeface="CiscoSerif-Bold"/>
              </a:rPr>
              <a:t>Type of energy: </a:t>
            </a:r>
            <a:r>
              <a:rPr lang="en-US" sz="2000" b="0" i="0" u="none" strike="noStrike" baseline="0" dirty="0">
                <a:solidFill>
                  <a:srgbClr val="231F20"/>
                </a:solidFill>
                <a:latin typeface="CiscoSerif-Regular"/>
              </a:rPr>
              <a:t>Actuators can be classified based on their energy type.</a:t>
            </a:r>
            <a:endParaRPr lang="en-IN" sz="2000" dirty="0"/>
          </a:p>
        </p:txBody>
      </p:sp>
    </p:spTree>
    <p:extLst>
      <p:ext uri="{BB962C8B-B14F-4D97-AF65-F5344CB8AC3E}">
        <p14:creationId xmlns:p14="http://schemas.microsoft.com/office/powerpoint/2010/main" val="976251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8A01A9-0EB8-9CB0-536C-B42EB7728D94}"/>
              </a:ext>
            </a:extLst>
          </p:cNvPr>
          <p:cNvPicPr>
            <a:picLocks noChangeAspect="1"/>
          </p:cNvPicPr>
          <p:nvPr/>
        </p:nvPicPr>
        <p:blipFill rotWithShape="1">
          <a:blip r:embed="rId2"/>
          <a:srcRect l="33047" t="67640" r="25078" b="10971"/>
          <a:stretch/>
        </p:blipFill>
        <p:spPr>
          <a:xfrm>
            <a:off x="1647824" y="476250"/>
            <a:ext cx="7781925" cy="2571749"/>
          </a:xfrm>
          <a:prstGeom prst="rect">
            <a:avLst/>
          </a:prstGeom>
        </p:spPr>
      </p:pic>
      <p:pic>
        <p:nvPicPr>
          <p:cNvPr id="7" name="Picture 6">
            <a:extLst>
              <a:ext uri="{FF2B5EF4-FFF2-40B4-BE49-F238E27FC236}">
                <a16:creationId xmlns:a16="http://schemas.microsoft.com/office/drawing/2014/main" id="{BED3EC43-754C-DE92-E899-BC2050A72874}"/>
              </a:ext>
            </a:extLst>
          </p:cNvPr>
          <p:cNvPicPr>
            <a:picLocks noChangeAspect="1"/>
          </p:cNvPicPr>
          <p:nvPr/>
        </p:nvPicPr>
        <p:blipFill rotWithShape="1">
          <a:blip r:embed="rId3"/>
          <a:srcRect l="35078" t="36250" r="18829" b="41250"/>
          <a:stretch/>
        </p:blipFill>
        <p:spPr>
          <a:xfrm>
            <a:off x="1533524" y="2838448"/>
            <a:ext cx="8082728" cy="3086101"/>
          </a:xfrm>
          <a:prstGeom prst="rect">
            <a:avLst/>
          </a:prstGeom>
        </p:spPr>
      </p:pic>
    </p:spTree>
    <p:extLst>
      <p:ext uri="{BB962C8B-B14F-4D97-AF65-F5344CB8AC3E}">
        <p14:creationId xmlns:p14="http://schemas.microsoft.com/office/powerpoint/2010/main" val="3869932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BF2E-A8E2-1A75-C87D-E68AD0426205}"/>
              </a:ext>
            </a:extLst>
          </p:cNvPr>
          <p:cNvSpPr>
            <a:spLocks noGrp="1"/>
          </p:cNvSpPr>
          <p:nvPr>
            <p:ph type="title"/>
          </p:nvPr>
        </p:nvSpPr>
        <p:spPr>
          <a:xfrm>
            <a:off x="838200" y="365125"/>
            <a:ext cx="10515600" cy="758825"/>
          </a:xfrm>
        </p:spPr>
        <p:txBody>
          <a:bodyPr>
            <a:normAutofit/>
          </a:bodyPr>
          <a:lstStyle/>
          <a:p>
            <a:r>
              <a:rPr lang="en-US" sz="2400" b="1" dirty="0">
                <a:latin typeface="+mn-lt"/>
              </a:rPr>
              <a:t>Micro-Electro-Mechanical Systems(MEMS)</a:t>
            </a:r>
            <a:endParaRPr lang="en-IN" sz="2400" b="1" dirty="0">
              <a:latin typeface="+mn-lt"/>
            </a:endParaRPr>
          </a:p>
        </p:txBody>
      </p:sp>
      <p:sp>
        <p:nvSpPr>
          <p:cNvPr id="3" name="Content Placeholder 2">
            <a:extLst>
              <a:ext uri="{FF2B5EF4-FFF2-40B4-BE49-F238E27FC236}">
                <a16:creationId xmlns:a16="http://schemas.microsoft.com/office/drawing/2014/main" id="{B6C00958-F084-E854-0997-B44F6C009DCD}"/>
              </a:ext>
            </a:extLst>
          </p:cNvPr>
          <p:cNvSpPr>
            <a:spLocks noGrp="1"/>
          </p:cNvSpPr>
          <p:nvPr>
            <p:ph idx="1"/>
          </p:nvPr>
        </p:nvSpPr>
        <p:spPr>
          <a:xfrm>
            <a:off x="647700" y="1253331"/>
            <a:ext cx="4162426" cy="4351338"/>
          </a:xfrm>
        </p:spPr>
        <p:txBody>
          <a:bodyPr>
            <a:normAutofit/>
          </a:bodyPr>
          <a:lstStyle/>
          <a:p>
            <a:r>
              <a:rPr lang="en-US" sz="2000" dirty="0"/>
              <a:t>MEMS referred to as micro-machines, can integrate and combine electric and mechanical elements, such as sensors and actuators.</a:t>
            </a:r>
          </a:p>
          <a:p>
            <a:r>
              <a:rPr lang="en-US" sz="2000" dirty="0"/>
              <a:t>Allows mass productivity.</a:t>
            </a:r>
          </a:p>
          <a:p>
            <a:r>
              <a:rPr lang="en-US" sz="2000" dirty="0"/>
              <a:t>Tiny size, low cost, and attractive for a huge number of IoT applications.</a:t>
            </a:r>
          </a:p>
          <a:p>
            <a:r>
              <a:rPr lang="en-US" sz="2000" dirty="0" err="1"/>
              <a:t>E.g</a:t>
            </a:r>
            <a:r>
              <a:rPr lang="en-US" sz="2000" dirty="0"/>
              <a:t> inkjet printers use micro pump MEMS, smart phones uses accelerometer and gyroscope.</a:t>
            </a:r>
          </a:p>
          <a:p>
            <a:endParaRPr lang="en-IN" sz="2000" dirty="0"/>
          </a:p>
        </p:txBody>
      </p:sp>
      <p:pic>
        <p:nvPicPr>
          <p:cNvPr id="5" name="Picture 4">
            <a:extLst>
              <a:ext uri="{FF2B5EF4-FFF2-40B4-BE49-F238E27FC236}">
                <a16:creationId xmlns:a16="http://schemas.microsoft.com/office/drawing/2014/main" id="{4EDD5CEE-BA16-2991-3835-CC8CC195BA82}"/>
              </a:ext>
            </a:extLst>
          </p:cNvPr>
          <p:cNvPicPr>
            <a:picLocks noChangeAspect="1"/>
          </p:cNvPicPr>
          <p:nvPr/>
        </p:nvPicPr>
        <p:blipFill rotWithShape="1">
          <a:blip r:embed="rId2"/>
          <a:srcRect l="35313" t="22639" r="39453" b="32778"/>
          <a:stretch/>
        </p:blipFill>
        <p:spPr>
          <a:xfrm>
            <a:off x="5934074" y="1000124"/>
            <a:ext cx="5610225" cy="5016990"/>
          </a:xfrm>
          <a:prstGeom prst="rect">
            <a:avLst/>
          </a:prstGeom>
        </p:spPr>
      </p:pic>
    </p:spTree>
    <p:extLst>
      <p:ext uri="{BB962C8B-B14F-4D97-AF65-F5344CB8AC3E}">
        <p14:creationId xmlns:p14="http://schemas.microsoft.com/office/powerpoint/2010/main" val="27142755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F5BD9-01D7-AF68-9477-8C79D11A2948}"/>
              </a:ext>
            </a:extLst>
          </p:cNvPr>
          <p:cNvSpPr>
            <a:spLocks noGrp="1"/>
          </p:cNvSpPr>
          <p:nvPr>
            <p:ph type="title"/>
          </p:nvPr>
        </p:nvSpPr>
        <p:spPr>
          <a:xfrm>
            <a:off x="838200" y="365125"/>
            <a:ext cx="10515600" cy="568325"/>
          </a:xfrm>
        </p:spPr>
        <p:txBody>
          <a:bodyPr>
            <a:normAutofit/>
          </a:bodyPr>
          <a:lstStyle/>
          <a:p>
            <a:r>
              <a:rPr lang="en-US" sz="3200" b="1" dirty="0">
                <a:latin typeface="+mn-lt"/>
              </a:rPr>
              <a:t>Smart Object</a:t>
            </a:r>
            <a:endParaRPr lang="en-IN" sz="3200" b="1" dirty="0">
              <a:latin typeface="+mn-lt"/>
            </a:endParaRPr>
          </a:p>
        </p:txBody>
      </p:sp>
      <p:sp>
        <p:nvSpPr>
          <p:cNvPr id="3" name="Content Placeholder 2">
            <a:extLst>
              <a:ext uri="{FF2B5EF4-FFF2-40B4-BE49-F238E27FC236}">
                <a16:creationId xmlns:a16="http://schemas.microsoft.com/office/drawing/2014/main" id="{597F6DEB-C3BC-11D6-ECC6-B14CFB4D4615}"/>
              </a:ext>
            </a:extLst>
          </p:cNvPr>
          <p:cNvSpPr>
            <a:spLocks noGrp="1"/>
          </p:cNvSpPr>
          <p:nvPr>
            <p:ph idx="1"/>
          </p:nvPr>
        </p:nvSpPr>
        <p:spPr>
          <a:xfrm>
            <a:off x="542924" y="1092199"/>
            <a:ext cx="11249026" cy="5400676"/>
          </a:xfrm>
        </p:spPr>
        <p:txBody>
          <a:bodyPr>
            <a:normAutofit/>
          </a:bodyPr>
          <a:lstStyle/>
          <a:p>
            <a:r>
              <a:rPr lang="en-US" sz="2000" dirty="0"/>
              <a:t>The building blocks of IoT.</a:t>
            </a:r>
          </a:p>
          <a:p>
            <a:pPr algn="l"/>
            <a:r>
              <a:rPr lang="en-IN" sz="2000" b="0" i="0" u="none" strike="noStrike" baseline="0" dirty="0">
                <a:solidFill>
                  <a:srgbClr val="231F20"/>
                </a:solidFill>
                <a:latin typeface="CiscoSerif-Regular"/>
              </a:rPr>
              <a:t>They transform</a:t>
            </a:r>
            <a:r>
              <a:rPr lang="en-IN" sz="2000" dirty="0">
                <a:solidFill>
                  <a:srgbClr val="231F20"/>
                </a:solidFill>
                <a:latin typeface="CiscoSerif-Regular"/>
              </a:rPr>
              <a:t> </a:t>
            </a:r>
            <a:r>
              <a:rPr lang="en-US" sz="2000" b="0" i="0" u="none" strike="noStrike" baseline="0" dirty="0">
                <a:solidFill>
                  <a:srgbClr val="231F20"/>
                </a:solidFill>
                <a:latin typeface="CiscoSerif-Regular"/>
              </a:rPr>
              <a:t>everyday objects into a network of intelligent objects that are able to learn from and </a:t>
            </a:r>
            <a:r>
              <a:rPr lang="en-IN" sz="2000" b="0" i="0" u="none" strike="noStrike" baseline="0" dirty="0">
                <a:solidFill>
                  <a:srgbClr val="231F20"/>
                </a:solidFill>
                <a:latin typeface="CiscoSerif-Regular"/>
              </a:rPr>
              <a:t>interact with their environment.</a:t>
            </a:r>
          </a:p>
          <a:p>
            <a:pPr algn="just"/>
            <a:r>
              <a:rPr lang="en-US" sz="2100" dirty="0">
                <a:solidFill>
                  <a:srgbClr val="231F20"/>
                </a:solidFill>
                <a:latin typeface="CiscoSerif-Regular"/>
              </a:rPr>
              <a:t>It can’t be stressed enough that the real power of smart objects in IoT comes from being networked together rather than being isolated as standalone objects. This ability to communicate over a network has a multiplicative effect and allows for very sophisticated correlation and interaction between disparate smart objects. For instance, recall the smart farming sensors are described.</a:t>
            </a:r>
          </a:p>
          <a:p>
            <a:pPr algn="just"/>
            <a:r>
              <a:rPr lang="en-US" sz="2000" b="0" i="0" u="none" strike="noStrike" baseline="0" dirty="0">
                <a:solidFill>
                  <a:srgbClr val="231F20"/>
                </a:solidFill>
                <a:latin typeface="CiscoSerif-Regular"/>
              </a:rPr>
              <a:t>If a sensor is a standalone device that simply measures the humidity of the soil, it is interesting and useful, but it isn’t revolutionary. If that same sensor is connected as part of an intelligent network that is able to coordinate intelligently with actuators to trigger irrigation systems as needed based on those sensor readings, we have something far more powerful. </a:t>
            </a:r>
          </a:p>
          <a:p>
            <a:pPr algn="just"/>
            <a:r>
              <a:rPr lang="en-US" sz="2000" b="0" i="0" u="none" strike="noStrike" baseline="0" dirty="0">
                <a:solidFill>
                  <a:srgbClr val="231F20"/>
                </a:solidFill>
                <a:latin typeface="CiscoSerif-Regular"/>
              </a:rPr>
              <a:t>Extending that even further, imagine that the coordinated sensor/ actuator set is intelligently interconnected with other sensor/actuator sets to further coordinate fertilization, pest control, and so on—and even communicate with an intelligent backend to calculate crop yield potential</a:t>
            </a:r>
            <a:endParaRPr lang="en-IN" sz="2400" dirty="0">
              <a:solidFill>
                <a:srgbClr val="231F20"/>
              </a:solidFill>
              <a:latin typeface="CiscoSerif-Regular"/>
            </a:endParaRPr>
          </a:p>
        </p:txBody>
      </p:sp>
    </p:spTree>
    <p:extLst>
      <p:ext uri="{BB962C8B-B14F-4D97-AF65-F5344CB8AC3E}">
        <p14:creationId xmlns:p14="http://schemas.microsoft.com/office/powerpoint/2010/main" val="3828789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89523B-9BF0-4159-0F2F-DF153918B28D}"/>
              </a:ext>
            </a:extLst>
          </p:cNvPr>
          <p:cNvSpPr>
            <a:spLocks noGrp="1"/>
          </p:cNvSpPr>
          <p:nvPr>
            <p:ph idx="1"/>
          </p:nvPr>
        </p:nvSpPr>
        <p:spPr>
          <a:xfrm>
            <a:off x="723900" y="454025"/>
            <a:ext cx="10515600" cy="4351338"/>
          </a:xfrm>
        </p:spPr>
        <p:txBody>
          <a:bodyPr/>
          <a:lstStyle/>
          <a:p>
            <a:pPr marL="0" indent="0">
              <a:buNone/>
            </a:pPr>
            <a:r>
              <a:rPr lang="en-US" dirty="0"/>
              <a:t>Four  characteristics of a smart object:</a:t>
            </a:r>
          </a:p>
          <a:p>
            <a:r>
              <a:rPr lang="en-US" dirty="0"/>
              <a:t>Processing Unit</a:t>
            </a:r>
          </a:p>
          <a:p>
            <a:r>
              <a:rPr lang="en-US" dirty="0"/>
              <a:t>Sensor and/or Actuators</a:t>
            </a:r>
          </a:p>
          <a:p>
            <a:r>
              <a:rPr lang="en-US" dirty="0"/>
              <a:t>Communication Device</a:t>
            </a:r>
          </a:p>
          <a:p>
            <a:r>
              <a:rPr lang="en-US" dirty="0"/>
              <a:t>Power Source</a:t>
            </a:r>
            <a:endParaRPr lang="en-IN" dirty="0"/>
          </a:p>
        </p:txBody>
      </p:sp>
      <p:pic>
        <p:nvPicPr>
          <p:cNvPr id="7" name="Picture 6">
            <a:extLst>
              <a:ext uri="{FF2B5EF4-FFF2-40B4-BE49-F238E27FC236}">
                <a16:creationId xmlns:a16="http://schemas.microsoft.com/office/drawing/2014/main" id="{FC39849C-5558-403B-65B6-DCE1F45212EB}"/>
              </a:ext>
            </a:extLst>
          </p:cNvPr>
          <p:cNvPicPr>
            <a:picLocks noChangeAspect="1"/>
          </p:cNvPicPr>
          <p:nvPr/>
        </p:nvPicPr>
        <p:blipFill rotWithShape="1">
          <a:blip r:embed="rId2"/>
          <a:srcRect l="41172" t="46945" r="30625" b="8333"/>
          <a:stretch/>
        </p:blipFill>
        <p:spPr>
          <a:xfrm>
            <a:off x="5295900" y="1096168"/>
            <a:ext cx="5515416" cy="4919568"/>
          </a:xfrm>
          <a:prstGeom prst="rect">
            <a:avLst/>
          </a:prstGeom>
        </p:spPr>
      </p:pic>
    </p:spTree>
    <p:extLst>
      <p:ext uri="{BB962C8B-B14F-4D97-AF65-F5344CB8AC3E}">
        <p14:creationId xmlns:p14="http://schemas.microsoft.com/office/powerpoint/2010/main" val="339118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39C88-9D75-23E9-ED35-C752B5C9D6CE}"/>
              </a:ext>
            </a:extLst>
          </p:cNvPr>
          <p:cNvSpPr>
            <a:spLocks noGrp="1"/>
          </p:cNvSpPr>
          <p:nvPr>
            <p:ph type="title"/>
          </p:nvPr>
        </p:nvSpPr>
        <p:spPr>
          <a:xfrm>
            <a:off x="838200" y="365125"/>
            <a:ext cx="10515600" cy="777875"/>
          </a:xfrm>
        </p:spPr>
        <p:txBody>
          <a:bodyPr/>
          <a:lstStyle/>
          <a:p>
            <a:r>
              <a:rPr lang="en-US" dirty="0"/>
              <a:t>Trends in Smart Objects</a:t>
            </a:r>
            <a:endParaRPr lang="en-IN" dirty="0"/>
          </a:p>
        </p:txBody>
      </p:sp>
      <p:sp>
        <p:nvSpPr>
          <p:cNvPr id="3" name="Content Placeholder 2">
            <a:extLst>
              <a:ext uri="{FF2B5EF4-FFF2-40B4-BE49-F238E27FC236}">
                <a16:creationId xmlns:a16="http://schemas.microsoft.com/office/drawing/2014/main" id="{A531DE17-7521-687A-8FE7-6D4CDF48F8AF}"/>
              </a:ext>
            </a:extLst>
          </p:cNvPr>
          <p:cNvSpPr>
            <a:spLocks noGrp="1"/>
          </p:cNvSpPr>
          <p:nvPr>
            <p:ph idx="1"/>
          </p:nvPr>
        </p:nvSpPr>
        <p:spPr>
          <a:xfrm>
            <a:off x="419100" y="1320800"/>
            <a:ext cx="10515600" cy="4351338"/>
          </a:xfrm>
        </p:spPr>
        <p:txBody>
          <a:bodyPr/>
          <a:lstStyle/>
          <a:p>
            <a:r>
              <a:rPr lang="en-US" dirty="0"/>
              <a:t>Size in decreasing</a:t>
            </a:r>
          </a:p>
          <a:p>
            <a:r>
              <a:rPr lang="en-US" dirty="0"/>
              <a:t>Power consumption is decreasing</a:t>
            </a:r>
          </a:p>
          <a:p>
            <a:r>
              <a:rPr lang="en-US" dirty="0"/>
              <a:t>Processing power is increasing</a:t>
            </a:r>
          </a:p>
          <a:p>
            <a:r>
              <a:rPr lang="en-US" dirty="0"/>
              <a:t>Communication capabilities are improving</a:t>
            </a:r>
          </a:p>
          <a:p>
            <a:r>
              <a:rPr lang="en-US" dirty="0"/>
              <a:t>Communication is being increasingly </a:t>
            </a:r>
            <a:r>
              <a:rPr lang="en-US" dirty="0" err="1"/>
              <a:t>standarized</a:t>
            </a:r>
            <a:endParaRPr lang="en-IN" dirty="0"/>
          </a:p>
        </p:txBody>
      </p:sp>
    </p:spTree>
    <p:extLst>
      <p:ext uri="{BB962C8B-B14F-4D97-AF65-F5344CB8AC3E}">
        <p14:creationId xmlns:p14="http://schemas.microsoft.com/office/powerpoint/2010/main" val="10544069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AC2B3-29F7-3054-F66C-99F77583A5A6}"/>
              </a:ext>
            </a:extLst>
          </p:cNvPr>
          <p:cNvSpPr>
            <a:spLocks noGrp="1"/>
          </p:cNvSpPr>
          <p:nvPr>
            <p:ph type="title"/>
          </p:nvPr>
        </p:nvSpPr>
        <p:spPr>
          <a:xfrm>
            <a:off x="838200" y="365126"/>
            <a:ext cx="10515600" cy="596900"/>
          </a:xfrm>
        </p:spPr>
        <p:txBody>
          <a:bodyPr>
            <a:normAutofit/>
          </a:bodyPr>
          <a:lstStyle/>
          <a:p>
            <a:r>
              <a:rPr lang="en-US" sz="3200" b="1" dirty="0">
                <a:latin typeface="+mn-lt"/>
              </a:rPr>
              <a:t>Sensor Networks</a:t>
            </a:r>
            <a:endParaRPr lang="en-IN" sz="3200" b="1" dirty="0">
              <a:latin typeface="+mn-lt"/>
            </a:endParaRPr>
          </a:p>
        </p:txBody>
      </p:sp>
      <p:sp>
        <p:nvSpPr>
          <p:cNvPr id="3" name="Content Placeholder 2">
            <a:extLst>
              <a:ext uri="{FF2B5EF4-FFF2-40B4-BE49-F238E27FC236}">
                <a16:creationId xmlns:a16="http://schemas.microsoft.com/office/drawing/2014/main" id="{9B1F1A22-C31A-4CDD-A5DF-102C033FE869}"/>
              </a:ext>
            </a:extLst>
          </p:cNvPr>
          <p:cNvSpPr>
            <a:spLocks noGrp="1"/>
          </p:cNvSpPr>
          <p:nvPr>
            <p:ph idx="1"/>
          </p:nvPr>
        </p:nvSpPr>
        <p:spPr>
          <a:xfrm>
            <a:off x="428625" y="1228725"/>
            <a:ext cx="10991850" cy="4351338"/>
          </a:xfrm>
        </p:spPr>
        <p:txBody>
          <a:bodyPr>
            <a:normAutofit/>
          </a:bodyPr>
          <a:lstStyle/>
          <a:p>
            <a:pPr algn="just"/>
            <a:r>
              <a:rPr lang="en-US" sz="2400" dirty="0"/>
              <a:t>A sensor/actuator network(SANET) is a network of sensors that sense and measure their environment and/or actuators that act on their environment. </a:t>
            </a:r>
          </a:p>
          <a:p>
            <a:pPr algn="just"/>
            <a:r>
              <a:rPr lang="en-US" sz="2400" dirty="0"/>
              <a:t>The sensors and/or actuator in a SANET are capable of communicating and cooperating in a productive manner.</a:t>
            </a:r>
          </a:p>
          <a:p>
            <a:pPr algn="just"/>
            <a:r>
              <a:rPr lang="en-US" sz="2400" dirty="0"/>
              <a:t>Effective and well-coordinated communication and cooperation is a prominent challenge, primarily because the sensors and actuators in SANETs are diverse, heterogenous, and resource-constrained.</a:t>
            </a:r>
          </a:p>
          <a:p>
            <a:pPr algn="just"/>
            <a:r>
              <a:rPr lang="en-US" sz="2400" dirty="0"/>
              <a:t>Highly coordinated sensing and actuation capabilities. Smart homes are a type of SANET that display this coordination between distributed sensors and actuators.</a:t>
            </a:r>
          </a:p>
          <a:p>
            <a:pPr algn="just"/>
            <a:r>
              <a:rPr lang="en-US" sz="2400" dirty="0"/>
              <a:t>E.g. smart homes can have temperature sensors that are networked with heating, ventilation and air-conditioning(HVAC) actuators.</a:t>
            </a:r>
          </a:p>
          <a:p>
            <a:pPr marL="0" indent="0" algn="just">
              <a:buNone/>
            </a:pPr>
            <a:endParaRPr lang="en-IN" sz="2400" dirty="0"/>
          </a:p>
        </p:txBody>
      </p:sp>
    </p:spTree>
    <p:extLst>
      <p:ext uri="{BB962C8B-B14F-4D97-AF65-F5344CB8AC3E}">
        <p14:creationId xmlns:p14="http://schemas.microsoft.com/office/powerpoint/2010/main" val="3074245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72AD21-B580-9642-7C00-6881FBA0E1BB}"/>
              </a:ext>
            </a:extLst>
          </p:cNvPr>
          <p:cNvSpPr>
            <a:spLocks noGrp="1"/>
          </p:cNvSpPr>
          <p:nvPr>
            <p:ph idx="1"/>
          </p:nvPr>
        </p:nvSpPr>
        <p:spPr>
          <a:xfrm>
            <a:off x="504825" y="244475"/>
            <a:ext cx="10515600" cy="4351338"/>
          </a:xfrm>
        </p:spPr>
        <p:txBody>
          <a:bodyPr/>
          <a:lstStyle/>
          <a:p>
            <a:pPr marL="0" indent="0">
              <a:buNone/>
            </a:pPr>
            <a:r>
              <a:rPr lang="en-US" dirty="0"/>
              <a:t>Advantages of a wireless-based</a:t>
            </a:r>
          </a:p>
          <a:p>
            <a:r>
              <a:rPr lang="en-US" dirty="0"/>
              <a:t> </a:t>
            </a:r>
            <a:r>
              <a:rPr lang="en-US" sz="2400" dirty="0"/>
              <a:t>Greater deployment flexibility</a:t>
            </a:r>
          </a:p>
          <a:p>
            <a:r>
              <a:rPr lang="en-US" sz="2400" dirty="0"/>
              <a:t>Simpler scaling to a large number of nodes</a:t>
            </a:r>
          </a:p>
          <a:p>
            <a:r>
              <a:rPr lang="en-US" sz="2400" dirty="0"/>
              <a:t>Lower implementations costs</a:t>
            </a:r>
          </a:p>
          <a:p>
            <a:r>
              <a:rPr lang="en-US" sz="2400" dirty="0"/>
              <a:t>Easier long-term maintenance </a:t>
            </a:r>
          </a:p>
          <a:p>
            <a:r>
              <a:rPr lang="en-US" sz="2400" dirty="0"/>
              <a:t>Effortless introduction of new sensor/actuator nodes</a:t>
            </a:r>
          </a:p>
          <a:p>
            <a:r>
              <a:rPr lang="en-US" sz="2400" dirty="0"/>
              <a:t>Better equipped to handle dynamic/rapid topology changes</a:t>
            </a:r>
            <a:endParaRPr lang="en-IN" sz="2400" dirty="0"/>
          </a:p>
        </p:txBody>
      </p:sp>
    </p:spTree>
    <p:extLst>
      <p:ext uri="{BB962C8B-B14F-4D97-AF65-F5344CB8AC3E}">
        <p14:creationId xmlns:p14="http://schemas.microsoft.com/office/powerpoint/2010/main" val="3969207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193951-513B-0CC1-221C-ED36AC0A9EC0}"/>
              </a:ext>
            </a:extLst>
          </p:cNvPr>
          <p:cNvSpPr>
            <a:spLocks noGrp="1"/>
          </p:cNvSpPr>
          <p:nvPr>
            <p:ph idx="1"/>
          </p:nvPr>
        </p:nvSpPr>
        <p:spPr>
          <a:xfrm>
            <a:off x="523875" y="454025"/>
            <a:ext cx="10515600" cy="4351338"/>
          </a:xfrm>
        </p:spPr>
        <p:txBody>
          <a:bodyPr/>
          <a:lstStyle/>
          <a:p>
            <a:r>
              <a:rPr lang="en-US" dirty="0"/>
              <a:t>Disadvantages</a:t>
            </a:r>
            <a:r>
              <a:rPr lang="en-IN" dirty="0"/>
              <a:t>:</a:t>
            </a:r>
          </a:p>
          <a:p>
            <a:r>
              <a:rPr lang="en-IN" dirty="0"/>
              <a:t> Less secure</a:t>
            </a:r>
          </a:p>
          <a:p>
            <a:r>
              <a:rPr lang="en-IN" dirty="0"/>
              <a:t>Lower transmission speeds</a:t>
            </a:r>
          </a:p>
          <a:p>
            <a:r>
              <a:rPr lang="en-IN" dirty="0"/>
              <a:t>Greater level of impact/influence by environment</a:t>
            </a:r>
            <a:endParaRPr lang="en-US" dirty="0"/>
          </a:p>
        </p:txBody>
      </p:sp>
    </p:spTree>
    <p:extLst>
      <p:ext uri="{BB962C8B-B14F-4D97-AF65-F5344CB8AC3E}">
        <p14:creationId xmlns:p14="http://schemas.microsoft.com/office/powerpoint/2010/main" val="462255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0FA28-82F5-9B90-4B2B-8955AF5758E9}"/>
              </a:ext>
            </a:extLst>
          </p:cNvPr>
          <p:cNvSpPr>
            <a:spLocks noGrp="1"/>
          </p:cNvSpPr>
          <p:nvPr>
            <p:ph type="title"/>
          </p:nvPr>
        </p:nvSpPr>
        <p:spPr>
          <a:xfrm>
            <a:off x="838200" y="365125"/>
            <a:ext cx="10515600" cy="549275"/>
          </a:xfrm>
        </p:spPr>
        <p:txBody>
          <a:bodyPr>
            <a:normAutofit/>
          </a:bodyPr>
          <a:lstStyle/>
          <a:p>
            <a:r>
              <a:rPr lang="en-US" sz="2800" b="1" dirty="0"/>
              <a:t>SENSORS</a:t>
            </a:r>
            <a:endParaRPr lang="en-IN" sz="2800" b="1" dirty="0"/>
          </a:p>
        </p:txBody>
      </p:sp>
      <p:sp>
        <p:nvSpPr>
          <p:cNvPr id="3" name="Content Placeholder 2">
            <a:extLst>
              <a:ext uri="{FF2B5EF4-FFF2-40B4-BE49-F238E27FC236}">
                <a16:creationId xmlns:a16="http://schemas.microsoft.com/office/drawing/2014/main" id="{F6049DDA-CDAD-6CCC-7D48-84BC95453968}"/>
              </a:ext>
            </a:extLst>
          </p:cNvPr>
          <p:cNvSpPr>
            <a:spLocks noGrp="1"/>
          </p:cNvSpPr>
          <p:nvPr>
            <p:ph idx="1"/>
          </p:nvPr>
        </p:nvSpPr>
        <p:spPr>
          <a:xfrm>
            <a:off x="447674" y="1253330"/>
            <a:ext cx="11363326" cy="4995069"/>
          </a:xfrm>
        </p:spPr>
        <p:txBody>
          <a:bodyPr>
            <a:normAutofit/>
          </a:bodyPr>
          <a:lstStyle/>
          <a:p>
            <a:pPr algn="just"/>
            <a:r>
              <a:rPr lang="en-IN" sz="2000" b="0" i="0" u="none" strike="noStrike" baseline="0" dirty="0">
                <a:solidFill>
                  <a:srgbClr val="231F20"/>
                </a:solidFill>
                <a:latin typeface="CiscoSerif-Regular"/>
              </a:rPr>
              <a:t>Sensor </a:t>
            </a:r>
            <a:r>
              <a:rPr lang="en-US" sz="2000" b="0" i="0" u="none" strike="noStrike" baseline="0" dirty="0">
                <a:solidFill>
                  <a:srgbClr val="231F20"/>
                </a:solidFill>
                <a:latin typeface="CiscoSerif-Regular"/>
              </a:rPr>
              <a:t>measures some physical quantity and converts that measurement reading into a digital representation. That digital representation is typically passed to another device for transformation into useful data that can be consumed by intelligent devices or humans.</a:t>
            </a:r>
          </a:p>
          <a:p>
            <a:pPr algn="just"/>
            <a:r>
              <a:rPr lang="en-US" sz="2000" dirty="0">
                <a:solidFill>
                  <a:srgbClr val="231F20"/>
                </a:solidFill>
                <a:latin typeface="CiscoSerif-Regular"/>
              </a:rPr>
              <a:t>Naturally, a parallel can be drawn with humans and the use of their five senses to learn about their surroundings. Human senses do not operate independently in silos. Instead, they complement each other and compute together, empowering the human brain to make intelligent decisions. </a:t>
            </a:r>
          </a:p>
          <a:p>
            <a:pPr algn="just"/>
            <a:r>
              <a:rPr lang="en-US" sz="2000" dirty="0">
                <a:solidFill>
                  <a:srgbClr val="231F20"/>
                </a:solidFill>
                <a:latin typeface="CiscoSerif-Regular"/>
              </a:rPr>
              <a:t>The brain is the ultimate decision maker, and it often uses several sources of sensory input to validate an event and compensate for “incomplete” </a:t>
            </a:r>
            <a:r>
              <a:rPr lang="en-IN" sz="2000" dirty="0">
                <a:solidFill>
                  <a:srgbClr val="231F20"/>
                </a:solidFill>
                <a:latin typeface="CiscoSerif-Regular"/>
              </a:rPr>
              <a:t>information.</a:t>
            </a:r>
          </a:p>
          <a:p>
            <a:pPr algn="just"/>
            <a:r>
              <a:rPr lang="en-US" sz="2000" dirty="0">
                <a:solidFill>
                  <a:srgbClr val="231F20"/>
                </a:solidFill>
                <a:latin typeface="CiscoSerif-Regular"/>
              </a:rPr>
              <a:t>Sensors can be readily embedded in any physical objects that are easily connected to the Internet by wired or wireless networks. Because these connected host physical objects with multidimensional sensing capabilities communicate with each other and external systems, they can interpret their environment and make intelligent decisions. </a:t>
            </a:r>
          </a:p>
          <a:p>
            <a:pPr algn="just"/>
            <a:r>
              <a:rPr lang="en-US" sz="2000" dirty="0">
                <a:solidFill>
                  <a:srgbClr val="231F20"/>
                </a:solidFill>
                <a:latin typeface="CiscoSerif-Regular"/>
              </a:rPr>
              <a:t>Connecting sensing devices in this way has ushered in the world of IoT and a whole new paradigm of business intelligence.</a:t>
            </a:r>
            <a:endParaRPr lang="en-IN" sz="2000" dirty="0">
              <a:solidFill>
                <a:srgbClr val="231F20"/>
              </a:solidFill>
              <a:latin typeface="CiscoSerif-Regular"/>
            </a:endParaRPr>
          </a:p>
        </p:txBody>
      </p:sp>
    </p:spTree>
    <p:extLst>
      <p:ext uri="{BB962C8B-B14F-4D97-AF65-F5344CB8AC3E}">
        <p14:creationId xmlns:p14="http://schemas.microsoft.com/office/powerpoint/2010/main" val="19230744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0B5E9-417D-5009-06CC-63F0E1284CAC}"/>
              </a:ext>
            </a:extLst>
          </p:cNvPr>
          <p:cNvSpPr>
            <a:spLocks noGrp="1"/>
          </p:cNvSpPr>
          <p:nvPr>
            <p:ph type="title"/>
          </p:nvPr>
        </p:nvSpPr>
        <p:spPr>
          <a:xfrm>
            <a:off x="238125" y="358774"/>
            <a:ext cx="10515600" cy="644525"/>
          </a:xfrm>
        </p:spPr>
        <p:txBody>
          <a:bodyPr>
            <a:normAutofit/>
          </a:bodyPr>
          <a:lstStyle/>
          <a:p>
            <a:r>
              <a:rPr lang="en-US" sz="3200" b="1" dirty="0">
                <a:latin typeface="+mn-lt"/>
              </a:rPr>
              <a:t>Wireless Sensor Networks</a:t>
            </a:r>
            <a:endParaRPr lang="en-IN" sz="3200" b="1" dirty="0">
              <a:latin typeface="+mn-lt"/>
            </a:endParaRPr>
          </a:p>
        </p:txBody>
      </p:sp>
      <p:sp>
        <p:nvSpPr>
          <p:cNvPr id="3" name="Content Placeholder 2">
            <a:extLst>
              <a:ext uri="{FF2B5EF4-FFF2-40B4-BE49-F238E27FC236}">
                <a16:creationId xmlns:a16="http://schemas.microsoft.com/office/drawing/2014/main" id="{BAD7E19D-2BA4-A809-5958-39F20D6A0C0E}"/>
              </a:ext>
            </a:extLst>
          </p:cNvPr>
          <p:cNvSpPr>
            <a:spLocks noGrp="1"/>
          </p:cNvSpPr>
          <p:nvPr>
            <p:ph idx="1"/>
          </p:nvPr>
        </p:nvSpPr>
        <p:spPr>
          <a:xfrm>
            <a:off x="238125" y="1139825"/>
            <a:ext cx="10934700" cy="4351338"/>
          </a:xfrm>
        </p:spPr>
        <p:txBody>
          <a:bodyPr/>
          <a:lstStyle/>
          <a:p>
            <a:r>
              <a:rPr lang="en-US" dirty="0"/>
              <a:t>WSNs are made up of  wirelessly connected smart objects, referred  to as motes.</a:t>
            </a:r>
          </a:p>
          <a:p>
            <a:pPr marL="0" indent="0">
              <a:buNone/>
            </a:pPr>
            <a:r>
              <a:rPr lang="en-US" dirty="0"/>
              <a:t>The  following are the limitations of WSNs:</a:t>
            </a:r>
          </a:p>
          <a:p>
            <a:r>
              <a:rPr lang="en-US" dirty="0"/>
              <a:t>Limited processing power</a:t>
            </a:r>
          </a:p>
          <a:p>
            <a:r>
              <a:rPr lang="en-US" dirty="0"/>
              <a:t>Limited memory</a:t>
            </a:r>
          </a:p>
          <a:p>
            <a:r>
              <a:rPr lang="en-US" dirty="0"/>
              <a:t>Lossy communication</a:t>
            </a:r>
          </a:p>
          <a:p>
            <a:r>
              <a:rPr lang="en-US" dirty="0"/>
              <a:t>Limited transmission speeds</a:t>
            </a:r>
          </a:p>
          <a:p>
            <a:r>
              <a:rPr lang="en-US" dirty="0"/>
              <a:t>Limited Power</a:t>
            </a:r>
            <a:endParaRPr lang="en-IN" dirty="0"/>
          </a:p>
        </p:txBody>
      </p:sp>
      <p:pic>
        <p:nvPicPr>
          <p:cNvPr id="5" name="Picture 4">
            <a:extLst>
              <a:ext uri="{FF2B5EF4-FFF2-40B4-BE49-F238E27FC236}">
                <a16:creationId xmlns:a16="http://schemas.microsoft.com/office/drawing/2014/main" id="{188E8D7B-A0AB-A204-CB86-2C02E4D2B7A6}"/>
              </a:ext>
            </a:extLst>
          </p:cNvPr>
          <p:cNvPicPr>
            <a:picLocks noChangeAspect="1"/>
          </p:cNvPicPr>
          <p:nvPr/>
        </p:nvPicPr>
        <p:blipFill rotWithShape="1">
          <a:blip r:embed="rId2"/>
          <a:srcRect l="42700" t="30731" r="28650" b="24363"/>
          <a:stretch/>
        </p:blipFill>
        <p:spPr>
          <a:xfrm>
            <a:off x="6743700" y="2200274"/>
            <a:ext cx="4752975" cy="4190540"/>
          </a:xfrm>
          <a:prstGeom prst="rect">
            <a:avLst/>
          </a:prstGeom>
        </p:spPr>
      </p:pic>
    </p:spTree>
    <p:extLst>
      <p:ext uri="{BB962C8B-B14F-4D97-AF65-F5344CB8AC3E}">
        <p14:creationId xmlns:p14="http://schemas.microsoft.com/office/powerpoint/2010/main" val="16427513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1B5A2C-A0B1-910C-A9E7-0E1DF2086844}"/>
              </a:ext>
            </a:extLst>
          </p:cNvPr>
          <p:cNvSpPr>
            <a:spLocks noGrp="1"/>
          </p:cNvSpPr>
          <p:nvPr>
            <p:ph idx="1"/>
          </p:nvPr>
        </p:nvSpPr>
        <p:spPr>
          <a:xfrm>
            <a:off x="76200" y="577850"/>
            <a:ext cx="6667501" cy="4351338"/>
          </a:xfrm>
        </p:spPr>
        <p:txBody>
          <a:bodyPr>
            <a:normAutofit lnSpcReduction="10000"/>
          </a:bodyPr>
          <a:lstStyle/>
          <a:p>
            <a:pPr algn="just"/>
            <a:r>
              <a:rPr lang="en-US" sz="2400" dirty="0"/>
              <a:t>Large number of sensors permit the introduction of hierarchies of smart objects.</a:t>
            </a:r>
          </a:p>
          <a:p>
            <a:pPr algn="just"/>
            <a:r>
              <a:rPr lang="en-US" sz="2400" dirty="0"/>
              <a:t>It provides the ability to aggregate similar sensor readings from sensor nodes that are in close proximity to each other.</a:t>
            </a:r>
          </a:p>
          <a:p>
            <a:pPr algn="just"/>
            <a:r>
              <a:rPr lang="en-US" sz="2400" dirty="0"/>
              <a:t>Data aggregation techniques are helpful in reducing the amount of overall traffic in WSNs with very large number of deployed smart objects.</a:t>
            </a:r>
          </a:p>
          <a:p>
            <a:pPr algn="just"/>
            <a:r>
              <a:rPr lang="en-US" sz="2400" dirty="0"/>
              <a:t>Wirelessly connected object generally have one of the following two communication pattern:</a:t>
            </a:r>
          </a:p>
          <a:p>
            <a:pPr algn="just"/>
            <a:r>
              <a:rPr lang="en-US" sz="2400" b="1" dirty="0"/>
              <a:t>Event-driven</a:t>
            </a:r>
          </a:p>
          <a:p>
            <a:pPr algn="just"/>
            <a:r>
              <a:rPr lang="en-US" sz="2400" b="1" dirty="0"/>
              <a:t>periodic</a:t>
            </a:r>
            <a:endParaRPr lang="en-IN" sz="2400" b="1" dirty="0"/>
          </a:p>
        </p:txBody>
      </p:sp>
      <p:pic>
        <p:nvPicPr>
          <p:cNvPr id="5" name="Picture 4">
            <a:extLst>
              <a:ext uri="{FF2B5EF4-FFF2-40B4-BE49-F238E27FC236}">
                <a16:creationId xmlns:a16="http://schemas.microsoft.com/office/drawing/2014/main" id="{852614BD-D49B-67A0-AD4F-E824A1873808}"/>
              </a:ext>
            </a:extLst>
          </p:cNvPr>
          <p:cNvPicPr>
            <a:picLocks noChangeAspect="1"/>
          </p:cNvPicPr>
          <p:nvPr/>
        </p:nvPicPr>
        <p:blipFill rotWithShape="1">
          <a:blip r:embed="rId2"/>
          <a:srcRect l="43451" t="50000" r="36902" b="10290"/>
          <a:stretch/>
        </p:blipFill>
        <p:spPr>
          <a:xfrm>
            <a:off x="6833460" y="705677"/>
            <a:ext cx="4646236" cy="5282447"/>
          </a:xfrm>
          <a:prstGeom prst="rect">
            <a:avLst/>
          </a:prstGeom>
        </p:spPr>
      </p:pic>
    </p:spTree>
    <p:extLst>
      <p:ext uri="{BB962C8B-B14F-4D97-AF65-F5344CB8AC3E}">
        <p14:creationId xmlns:p14="http://schemas.microsoft.com/office/powerpoint/2010/main" val="28359945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91B96-0462-C26F-85B0-72879DE95A13}"/>
              </a:ext>
            </a:extLst>
          </p:cNvPr>
          <p:cNvSpPr>
            <a:spLocks noGrp="1"/>
          </p:cNvSpPr>
          <p:nvPr>
            <p:ph type="title"/>
          </p:nvPr>
        </p:nvSpPr>
        <p:spPr>
          <a:xfrm>
            <a:off x="629478" y="147982"/>
            <a:ext cx="10515600" cy="975140"/>
          </a:xfrm>
        </p:spPr>
        <p:txBody>
          <a:bodyPr>
            <a:normAutofit/>
          </a:bodyPr>
          <a:lstStyle/>
          <a:p>
            <a:r>
              <a:rPr lang="en-US" sz="3200" b="1" dirty="0">
                <a:latin typeface="+mn-lt"/>
              </a:rPr>
              <a:t>Communication Protocols for wireless Sensor Network</a:t>
            </a:r>
            <a:endParaRPr lang="en-IN" sz="3200" b="1" dirty="0">
              <a:latin typeface="+mn-lt"/>
            </a:endParaRPr>
          </a:p>
        </p:txBody>
      </p:sp>
      <p:sp>
        <p:nvSpPr>
          <p:cNvPr id="3" name="Content Placeholder 2">
            <a:extLst>
              <a:ext uri="{FF2B5EF4-FFF2-40B4-BE49-F238E27FC236}">
                <a16:creationId xmlns:a16="http://schemas.microsoft.com/office/drawing/2014/main" id="{9CFE1E9A-0CBB-2DE2-0A69-DDBAB14D8737}"/>
              </a:ext>
            </a:extLst>
          </p:cNvPr>
          <p:cNvSpPr>
            <a:spLocks noGrp="1"/>
          </p:cNvSpPr>
          <p:nvPr>
            <p:ph idx="1"/>
          </p:nvPr>
        </p:nvSpPr>
        <p:spPr>
          <a:xfrm>
            <a:off x="410818" y="1253330"/>
            <a:ext cx="11367052" cy="5456687"/>
          </a:xfrm>
        </p:spPr>
        <p:txBody>
          <a:bodyPr>
            <a:normAutofit/>
          </a:bodyPr>
          <a:lstStyle/>
          <a:p>
            <a:pPr algn="just"/>
            <a:r>
              <a:rPr lang="en-IN" sz="2400" b="0" i="0" u="none" strike="noStrike" baseline="0" dirty="0">
                <a:solidFill>
                  <a:srgbClr val="231F20"/>
                </a:solidFill>
                <a:latin typeface="Calibri" panose="020F0502020204030204" pitchFamily="34" charset="0"/>
                <a:cs typeface="Calibri" panose="020F0502020204030204" pitchFamily="34" charset="0"/>
              </a:rPr>
              <a:t>when selecting </a:t>
            </a:r>
            <a:r>
              <a:rPr lang="en-US" sz="2400" b="0" i="0" u="none" strike="noStrike" baseline="0" dirty="0">
                <a:solidFill>
                  <a:srgbClr val="231F20"/>
                </a:solidFill>
                <a:latin typeface="Calibri" panose="020F0502020204030204" pitchFamily="34" charset="0"/>
                <a:cs typeface="Calibri" panose="020F0502020204030204" pitchFamily="34" charset="0"/>
              </a:rPr>
              <a:t>a communication protocol, you must carefully take into account the requirements of</a:t>
            </a:r>
          </a:p>
          <a:p>
            <a:pPr algn="just"/>
            <a:r>
              <a:rPr lang="en-US" sz="2400" b="0" i="0" u="none" strike="noStrike" baseline="0" dirty="0">
                <a:solidFill>
                  <a:srgbClr val="231F20"/>
                </a:solidFill>
                <a:latin typeface="Calibri" panose="020F0502020204030204" pitchFamily="34" charset="0"/>
                <a:cs typeface="Calibri" panose="020F0502020204030204" pitchFamily="34" charset="0"/>
              </a:rPr>
              <a:t>the specific application and consider any trade-offs the communication protocol offers between power consumption, maximum transmission speed, range, tolerance for packet loss, topology optimization, security, and so on.</a:t>
            </a:r>
          </a:p>
          <a:p>
            <a:pPr algn="just"/>
            <a:r>
              <a:rPr lang="en-US" sz="2400" b="0" i="0" u="none" strike="noStrike" baseline="0" dirty="0">
                <a:solidFill>
                  <a:srgbClr val="231F20"/>
                </a:solidFill>
                <a:latin typeface="Calibri" panose="020F0502020204030204" pitchFamily="34" charset="0"/>
                <a:cs typeface="Calibri" panose="020F0502020204030204" pitchFamily="34" charset="0"/>
              </a:rPr>
              <a:t> The fact that WSNs are often deployed outdoors in harsh and unpredictable environments adds yet another variable to consider because obviously not all communication protocols are designed to be equally rugged.</a:t>
            </a:r>
          </a:p>
          <a:p>
            <a:pPr algn="just"/>
            <a:r>
              <a:rPr lang="en-US" sz="2400" b="0" i="0" u="none" strike="noStrike" baseline="0" dirty="0">
                <a:solidFill>
                  <a:srgbClr val="231F20"/>
                </a:solidFill>
                <a:latin typeface="Calibri" panose="020F0502020204030204" pitchFamily="34" charset="0"/>
                <a:cs typeface="Calibri" panose="020F0502020204030204" pitchFamily="34" charset="0"/>
              </a:rPr>
              <a:t>In addition to the aforementioned technical capabilities, they must also enable, as needed, the overlay of autonomous techniques.</a:t>
            </a:r>
          </a:p>
          <a:p>
            <a:pPr algn="just"/>
            <a:r>
              <a:rPr lang="en-US" sz="2400" dirty="0">
                <a:solidFill>
                  <a:srgbClr val="231F20"/>
                </a:solidFill>
                <a:latin typeface="Calibri" panose="020F0502020204030204" pitchFamily="34" charset="0"/>
                <a:cs typeface="Calibri" panose="020F0502020204030204" pitchFamily="34" charset="0"/>
              </a:rPr>
              <a:t>Wireless sensor networks interact with their environment. Sensors often produce large amounts of sensing and measurement data that needs to be processed. </a:t>
            </a:r>
          </a:p>
          <a:p>
            <a:pPr algn="just"/>
            <a:r>
              <a:rPr lang="en-US" sz="2400" dirty="0">
                <a:solidFill>
                  <a:srgbClr val="231F20"/>
                </a:solidFill>
                <a:latin typeface="Calibri" panose="020F0502020204030204" pitchFamily="34" charset="0"/>
                <a:cs typeface="Calibri" panose="020F0502020204030204" pitchFamily="34" charset="0"/>
              </a:rPr>
              <a:t>This data can be  processed locally by the nodes of a WSN or across zero or more hierarchical levels in IoT </a:t>
            </a:r>
            <a:r>
              <a:rPr lang="en-IN" sz="2400" dirty="0">
                <a:solidFill>
                  <a:srgbClr val="231F20"/>
                </a:solidFill>
                <a:latin typeface="Calibri" panose="020F0502020204030204" pitchFamily="34" charset="0"/>
                <a:cs typeface="Calibri" panose="020F0502020204030204" pitchFamily="34" charset="0"/>
              </a:rPr>
              <a:t>networks.</a:t>
            </a:r>
            <a:endParaRPr lang="en-US" sz="2400" dirty="0">
              <a:solidFill>
                <a:srgbClr val="231F20"/>
              </a:solidFill>
              <a:latin typeface="Calibri" panose="020F0502020204030204" pitchFamily="34" charset="0"/>
              <a:cs typeface="Calibri" panose="020F0502020204030204" pitchFamily="34" charset="0"/>
            </a:endParaRPr>
          </a:p>
          <a:p>
            <a:pPr algn="l"/>
            <a:endParaRPr lang="en-IN" dirty="0"/>
          </a:p>
        </p:txBody>
      </p:sp>
    </p:spTree>
    <p:extLst>
      <p:ext uri="{BB962C8B-B14F-4D97-AF65-F5344CB8AC3E}">
        <p14:creationId xmlns:p14="http://schemas.microsoft.com/office/powerpoint/2010/main" val="2011524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B2DF6F-0D20-504F-D01D-152BC4B3FAFE}"/>
              </a:ext>
            </a:extLst>
          </p:cNvPr>
          <p:cNvSpPr>
            <a:spLocks noGrp="1"/>
          </p:cNvSpPr>
          <p:nvPr>
            <p:ph idx="1"/>
          </p:nvPr>
        </p:nvSpPr>
        <p:spPr>
          <a:xfrm>
            <a:off x="639417" y="1050373"/>
            <a:ext cx="10989365" cy="4351338"/>
          </a:xfrm>
        </p:spPr>
        <p:txBody>
          <a:bodyPr>
            <a:normAutofit/>
          </a:bodyPr>
          <a:lstStyle/>
          <a:p>
            <a:pPr algn="l"/>
            <a:r>
              <a:rPr lang="en-IN" sz="2400" b="0" i="0" u="none" strike="noStrike" baseline="0" dirty="0">
                <a:solidFill>
                  <a:srgbClr val="231F20"/>
                </a:solidFill>
                <a:latin typeface="Calibri" panose="020F0502020204030204" pitchFamily="34" charset="0"/>
                <a:cs typeface="Calibri" panose="020F0502020204030204" pitchFamily="34" charset="0"/>
              </a:rPr>
              <a:t>Communication </a:t>
            </a:r>
            <a:r>
              <a:rPr lang="en-US" sz="2400" b="0" i="0" u="none" strike="noStrike" baseline="0" dirty="0">
                <a:solidFill>
                  <a:srgbClr val="231F20"/>
                </a:solidFill>
                <a:latin typeface="Calibri" panose="020F0502020204030204" pitchFamily="34" charset="0"/>
                <a:cs typeface="Calibri" panose="020F0502020204030204" pitchFamily="34" charset="0"/>
              </a:rPr>
              <a:t>protocols need to facilitate routing and message handling for this data flow between sensor nodes as well as from sensor nodes to optional gateways, edge compute, or centralized cloud compute. </a:t>
            </a:r>
          </a:p>
          <a:p>
            <a:pPr algn="l"/>
            <a:r>
              <a:rPr lang="en-US" sz="2400" b="0" i="0" u="none" strike="noStrike" baseline="0" dirty="0">
                <a:solidFill>
                  <a:srgbClr val="231F20"/>
                </a:solidFill>
                <a:latin typeface="Calibri" panose="020F0502020204030204" pitchFamily="34" charset="0"/>
                <a:cs typeface="Calibri" panose="020F0502020204030204" pitchFamily="34" charset="0"/>
              </a:rPr>
              <a:t>IoT communication protocols for WSNs thus straddle the entire </a:t>
            </a:r>
            <a:r>
              <a:rPr lang="en-IN" sz="2400" b="0" i="0" u="none" strike="noStrike" baseline="0" dirty="0">
                <a:solidFill>
                  <a:srgbClr val="231F20"/>
                </a:solidFill>
                <a:latin typeface="Calibri" panose="020F0502020204030204" pitchFamily="34" charset="0"/>
                <a:cs typeface="Calibri" panose="020F0502020204030204" pitchFamily="34" charset="0"/>
              </a:rPr>
              <a:t>protocol stack.</a:t>
            </a:r>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58157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EA6370-D28F-695C-9A4A-2AB07409A8B2}"/>
              </a:ext>
            </a:extLst>
          </p:cNvPr>
          <p:cNvSpPr>
            <a:spLocks noGrp="1"/>
          </p:cNvSpPr>
          <p:nvPr>
            <p:ph idx="1"/>
          </p:nvPr>
        </p:nvSpPr>
        <p:spPr>
          <a:xfrm>
            <a:off x="438150" y="625475"/>
            <a:ext cx="11277600" cy="5099050"/>
          </a:xfrm>
        </p:spPr>
        <p:txBody>
          <a:bodyPr>
            <a:noAutofit/>
          </a:bodyPr>
          <a:lstStyle/>
          <a:p>
            <a:r>
              <a:rPr lang="en-US" sz="2000" dirty="0"/>
              <a:t>There are a number of ways to group and cluster sensors into different categories, including the following:</a:t>
            </a:r>
          </a:p>
          <a:p>
            <a:pPr>
              <a:buFont typeface="Wingdings" panose="05000000000000000000" pitchFamily="2" charset="2"/>
              <a:buChar char="§"/>
            </a:pPr>
            <a:r>
              <a:rPr lang="en-US" sz="2000" dirty="0"/>
              <a:t> </a:t>
            </a:r>
            <a:r>
              <a:rPr lang="en-US" sz="2000" b="1" dirty="0"/>
              <a:t>Active or passive</a:t>
            </a:r>
            <a:r>
              <a:rPr lang="en-US" sz="2000" dirty="0"/>
              <a:t>: Sensors can be categorized based on whether they produce an energy output and typically require an external power supply (active) or whether they simply receive energy and typically require no external power supply (passive).</a:t>
            </a:r>
          </a:p>
          <a:p>
            <a:pPr>
              <a:buFont typeface="Wingdings" panose="05000000000000000000" pitchFamily="2" charset="2"/>
              <a:buChar char="§"/>
            </a:pPr>
            <a:r>
              <a:rPr lang="en-US" sz="2000" b="1" dirty="0"/>
              <a:t>Invasive or non-invasive</a:t>
            </a:r>
            <a:r>
              <a:rPr lang="en-US" sz="2000" dirty="0"/>
              <a:t>: Sensors can be categorized based on whether a sensor is part of the environment it is measuring (invasive) or external to it (non-invasive).</a:t>
            </a:r>
          </a:p>
          <a:p>
            <a:pPr>
              <a:buFont typeface="Wingdings" panose="05000000000000000000" pitchFamily="2" charset="2"/>
              <a:buChar char="§"/>
            </a:pPr>
            <a:r>
              <a:rPr lang="en-US" sz="2000" b="1" dirty="0"/>
              <a:t>Contact or no-contact</a:t>
            </a:r>
            <a:r>
              <a:rPr lang="en-US" sz="2000" dirty="0"/>
              <a:t>: Sensors can be categorized based on whether they require physical contact with what they are measuring (contact) or not (no-contact).</a:t>
            </a:r>
          </a:p>
          <a:p>
            <a:pPr>
              <a:buFont typeface="Wingdings" panose="05000000000000000000" pitchFamily="2" charset="2"/>
              <a:buChar char="§"/>
            </a:pPr>
            <a:r>
              <a:rPr lang="en-US" sz="2000" b="1" dirty="0"/>
              <a:t>Absolute or relative</a:t>
            </a:r>
            <a:r>
              <a:rPr lang="en-US" sz="2000" dirty="0"/>
              <a:t>: Sensors can be categorized based on whether they measure on an absolute scale (absolute) or based on a difference with a fixed or variable reference value (relative).</a:t>
            </a:r>
          </a:p>
          <a:p>
            <a:pPr>
              <a:buFont typeface="Wingdings" panose="05000000000000000000" pitchFamily="2" charset="2"/>
              <a:buChar char="§"/>
            </a:pPr>
            <a:r>
              <a:rPr lang="en-US" sz="2000" b="1" dirty="0"/>
              <a:t>Area of applica</a:t>
            </a:r>
            <a:r>
              <a:rPr lang="en-US" sz="2000" dirty="0"/>
              <a:t>tion: Sensors can be categorized based on the specific industry or vertical where they are being used.</a:t>
            </a:r>
          </a:p>
          <a:p>
            <a:pPr>
              <a:buFont typeface="Wingdings" panose="05000000000000000000" pitchFamily="2" charset="2"/>
              <a:buChar char="§"/>
            </a:pPr>
            <a:r>
              <a:rPr lang="en-US" sz="2000" b="1" dirty="0"/>
              <a:t>How sensors measure</a:t>
            </a:r>
            <a:r>
              <a:rPr lang="en-US" sz="2000" dirty="0"/>
              <a:t>: Sensors can be categorized based on the physical mechanism used to measure sensory input (for example, thermoelectric, electrochemical, piezoresistive, optic, electric, fluid mechanic, photoelastic).</a:t>
            </a:r>
          </a:p>
          <a:p>
            <a:pPr>
              <a:buFont typeface="Wingdings" panose="05000000000000000000" pitchFamily="2" charset="2"/>
              <a:buChar char="§"/>
            </a:pPr>
            <a:r>
              <a:rPr lang="en-US" sz="2000" b="1" dirty="0"/>
              <a:t>What sensors measure</a:t>
            </a:r>
            <a:r>
              <a:rPr lang="en-US" sz="2000" dirty="0"/>
              <a:t>: Sensors can be categorized based on their applications or what physical variables they measure.</a:t>
            </a:r>
            <a:endParaRPr lang="en-IN" sz="2000" dirty="0"/>
          </a:p>
        </p:txBody>
      </p:sp>
    </p:spTree>
    <p:extLst>
      <p:ext uri="{BB962C8B-B14F-4D97-AF65-F5344CB8AC3E}">
        <p14:creationId xmlns:p14="http://schemas.microsoft.com/office/powerpoint/2010/main" val="1189294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8C1CE5-F011-6723-B76E-C15AC15122F6}"/>
              </a:ext>
            </a:extLst>
          </p:cNvPr>
          <p:cNvPicPr>
            <a:picLocks noChangeAspect="1"/>
          </p:cNvPicPr>
          <p:nvPr/>
        </p:nvPicPr>
        <p:blipFill rotWithShape="1">
          <a:blip r:embed="rId2"/>
          <a:srcRect l="40155" t="28472" r="24844" b="11529"/>
          <a:stretch/>
        </p:blipFill>
        <p:spPr>
          <a:xfrm>
            <a:off x="2162174" y="324530"/>
            <a:ext cx="6591301" cy="6333445"/>
          </a:xfrm>
          <a:prstGeom prst="rect">
            <a:avLst/>
          </a:prstGeom>
        </p:spPr>
      </p:pic>
    </p:spTree>
    <p:extLst>
      <p:ext uri="{BB962C8B-B14F-4D97-AF65-F5344CB8AC3E}">
        <p14:creationId xmlns:p14="http://schemas.microsoft.com/office/powerpoint/2010/main" val="3467383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2BFEB4-B6B4-E42D-DCBD-5FED68DE266D}"/>
              </a:ext>
            </a:extLst>
          </p:cNvPr>
          <p:cNvPicPr>
            <a:picLocks noChangeAspect="1"/>
          </p:cNvPicPr>
          <p:nvPr/>
        </p:nvPicPr>
        <p:blipFill rotWithShape="1">
          <a:blip r:embed="rId2"/>
          <a:srcRect l="38594" t="17223" r="27266" b="6250"/>
          <a:stretch/>
        </p:blipFill>
        <p:spPr>
          <a:xfrm>
            <a:off x="1905000" y="180354"/>
            <a:ext cx="6619875" cy="6497292"/>
          </a:xfrm>
          <a:prstGeom prst="rect">
            <a:avLst/>
          </a:prstGeom>
        </p:spPr>
      </p:pic>
    </p:spTree>
    <p:extLst>
      <p:ext uri="{BB962C8B-B14F-4D97-AF65-F5344CB8AC3E}">
        <p14:creationId xmlns:p14="http://schemas.microsoft.com/office/powerpoint/2010/main" val="1302969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B13CEF-04F5-5E88-4B5A-9AF9570F3D68}"/>
              </a:ext>
            </a:extLst>
          </p:cNvPr>
          <p:cNvSpPr>
            <a:spLocks noGrp="1"/>
          </p:cNvSpPr>
          <p:nvPr>
            <p:ph idx="1"/>
          </p:nvPr>
        </p:nvSpPr>
        <p:spPr>
          <a:xfrm>
            <a:off x="504825" y="234950"/>
            <a:ext cx="5210175" cy="5880100"/>
          </a:xfrm>
        </p:spPr>
        <p:txBody>
          <a:bodyPr>
            <a:normAutofit lnSpcReduction="10000"/>
          </a:bodyPr>
          <a:lstStyle/>
          <a:p>
            <a:pPr algn="just"/>
            <a:r>
              <a:rPr lang="en-US" sz="2000" b="0" i="0" u="none" strike="noStrike" baseline="0" dirty="0">
                <a:solidFill>
                  <a:srgbClr val="231F20"/>
                </a:solidFill>
                <a:latin typeface="Calibri" panose="020F0502020204030204" pitchFamily="34" charset="0"/>
                <a:cs typeface="Calibri" panose="020F0502020204030204" pitchFamily="34" charset="0"/>
              </a:rPr>
              <a:t>A fascinating use case to highlight the power of sensors and IoT is in the area of precision agriculture (sometimes referred to as smart farming), which uses a variety of technical advances to improve the efficiency, sustainability, and profitability of traditional farming practices. </a:t>
            </a:r>
          </a:p>
          <a:p>
            <a:pPr algn="just"/>
            <a:r>
              <a:rPr lang="en-US" sz="2000" b="0" i="0" u="none" strike="noStrike" baseline="0" dirty="0">
                <a:solidFill>
                  <a:srgbClr val="231F20"/>
                </a:solidFill>
                <a:latin typeface="Calibri" panose="020F0502020204030204" pitchFamily="34" charset="0"/>
                <a:cs typeface="Calibri" panose="020F0502020204030204" pitchFamily="34" charset="0"/>
              </a:rPr>
              <a:t>This includes the use of GPS and satellite aerial imagery for determining field viability; robots for high-precision planting, harvesting, irrigation, and so on; and real-time analytics and artificial intelligence to predict optimal crop yield, weather impacts, and soil quality.</a:t>
            </a:r>
          </a:p>
          <a:p>
            <a:pPr algn="just"/>
            <a:r>
              <a:rPr lang="en-IN" sz="2000" dirty="0">
                <a:solidFill>
                  <a:srgbClr val="231F20"/>
                </a:solidFill>
                <a:latin typeface="Calibri" panose="020F0502020204030204" pitchFamily="34" charset="0"/>
                <a:cs typeface="Calibri" panose="020F0502020204030204" pitchFamily="34" charset="0"/>
              </a:rPr>
              <a:t>These include real-time </a:t>
            </a:r>
            <a:r>
              <a:rPr lang="en-US" sz="2000" dirty="0">
                <a:solidFill>
                  <a:srgbClr val="231F20"/>
                </a:solidFill>
                <a:latin typeface="Calibri" panose="020F0502020204030204" pitchFamily="34" charset="0"/>
                <a:cs typeface="Calibri" panose="020F0502020204030204" pitchFamily="34" charset="0"/>
              </a:rPr>
              <a:t>measurement of soil quality, pH levels, salinity, toxicity levels, moisture levels for irrigation planning, nutrient levels for fertilization planning, and so on. All this detailed sensor data can be analyzed to provide highly valuable and actionable insight to boost </a:t>
            </a:r>
            <a:r>
              <a:rPr lang="en-IN" sz="2000" dirty="0">
                <a:solidFill>
                  <a:srgbClr val="231F20"/>
                </a:solidFill>
                <a:latin typeface="Calibri" panose="020F0502020204030204" pitchFamily="34" charset="0"/>
                <a:cs typeface="Calibri" panose="020F0502020204030204" pitchFamily="34" charset="0"/>
              </a:rPr>
              <a:t>productivity and crop yield.</a:t>
            </a:r>
          </a:p>
        </p:txBody>
      </p:sp>
      <p:pic>
        <p:nvPicPr>
          <p:cNvPr id="5" name="Picture 4">
            <a:extLst>
              <a:ext uri="{FF2B5EF4-FFF2-40B4-BE49-F238E27FC236}">
                <a16:creationId xmlns:a16="http://schemas.microsoft.com/office/drawing/2014/main" id="{9A983A3B-79C2-3234-BC75-CA688A439013}"/>
              </a:ext>
            </a:extLst>
          </p:cNvPr>
          <p:cNvPicPr>
            <a:picLocks noChangeAspect="1"/>
          </p:cNvPicPr>
          <p:nvPr/>
        </p:nvPicPr>
        <p:blipFill rotWithShape="1">
          <a:blip r:embed="rId2"/>
          <a:srcRect l="34375" t="22361" r="18672" b="34027"/>
          <a:stretch/>
        </p:blipFill>
        <p:spPr>
          <a:xfrm>
            <a:off x="5715000" y="0"/>
            <a:ext cx="5972175" cy="5334000"/>
          </a:xfrm>
          <a:prstGeom prst="rect">
            <a:avLst/>
          </a:prstGeom>
        </p:spPr>
      </p:pic>
    </p:spTree>
    <p:extLst>
      <p:ext uri="{BB962C8B-B14F-4D97-AF65-F5344CB8AC3E}">
        <p14:creationId xmlns:p14="http://schemas.microsoft.com/office/powerpoint/2010/main" val="3000153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AF81C3-C9A5-3626-169D-209C384281F5}"/>
              </a:ext>
            </a:extLst>
          </p:cNvPr>
          <p:cNvSpPr>
            <a:spLocks noGrp="1"/>
          </p:cNvSpPr>
          <p:nvPr>
            <p:ph idx="1"/>
          </p:nvPr>
        </p:nvSpPr>
        <p:spPr>
          <a:xfrm>
            <a:off x="333375" y="463549"/>
            <a:ext cx="5286375" cy="5756275"/>
          </a:xfrm>
        </p:spPr>
        <p:txBody>
          <a:bodyPr>
            <a:normAutofit lnSpcReduction="10000"/>
          </a:bodyPr>
          <a:lstStyle/>
          <a:p>
            <a:pPr algn="just"/>
            <a:r>
              <a:rPr lang="en-US" sz="2000" dirty="0"/>
              <a:t>The astounding volume of sensors is in large part due to their smaller size, their form factor, and their decreasing cost. These factors make possible the economic and technical feasibility of having an increased density of sensors in objects of all types.</a:t>
            </a:r>
          </a:p>
          <a:p>
            <a:pPr algn="just"/>
            <a:r>
              <a:rPr lang="en-US" sz="2000" dirty="0"/>
              <a:t>Perhaps the most significant accelerator for sensor deployments is mobile phones. More than a billion smart phones are sold each year, and each one has well over a dozen sensors inside it (see Figure 3-2), and that number continues to grow each year. </a:t>
            </a:r>
          </a:p>
          <a:p>
            <a:pPr algn="just"/>
            <a:r>
              <a:rPr lang="en-US" sz="2000" dirty="0"/>
              <a:t>Imagine the exponential effect of extending sensors to practically every technology, industry, and vertical. For example, there are smart homes with potentially hundreds of sensors, intelligent vehicles with 100+ sensors each, connected cities with thousands upon thousands of connected sensors, and the list goes on and on.</a:t>
            </a:r>
            <a:endParaRPr lang="en-IN" sz="2000" dirty="0"/>
          </a:p>
        </p:txBody>
      </p:sp>
      <p:pic>
        <p:nvPicPr>
          <p:cNvPr id="5" name="Picture 4">
            <a:extLst>
              <a:ext uri="{FF2B5EF4-FFF2-40B4-BE49-F238E27FC236}">
                <a16:creationId xmlns:a16="http://schemas.microsoft.com/office/drawing/2014/main" id="{01F25200-009C-9C62-873F-49B6CAB8D291}"/>
              </a:ext>
            </a:extLst>
          </p:cNvPr>
          <p:cNvPicPr>
            <a:picLocks noChangeAspect="1"/>
          </p:cNvPicPr>
          <p:nvPr/>
        </p:nvPicPr>
        <p:blipFill rotWithShape="1">
          <a:blip r:embed="rId2"/>
          <a:srcRect l="32031" t="21667" r="39765" b="34027"/>
          <a:stretch/>
        </p:blipFill>
        <p:spPr>
          <a:xfrm>
            <a:off x="5895975" y="685800"/>
            <a:ext cx="5086350" cy="4705350"/>
          </a:xfrm>
          <a:prstGeom prst="rect">
            <a:avLst/>
          </a:prstGeom>
        </p:spPr>
      </p:pic>
    </p:spTree>
    <p:extLst>
      <p:ext uri="{BB962C8B-B14F-4D97-AF65-F5344CB8AC3E}">
        <p14:creationId xmlns:p14="http://schemas.microsoft.com/office/powerpoint/2010/main" val="1962194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6A5C15E-3943-50C7-D182-80FEA6C04831}"/>
              </a:ext>
            </a:extLst>
          </p:cNvPr>
          <p:cNvPicPr>
            <a:picLocks noGrp="1" noChangeAspect="1"/>
          </p:cNvPicPr>
          <p:nvPr>
            <p:ph idx="1"/>
          </p:nvPr>
        </p:nvPicPr>
        <p:blipFill rotWithShape="1">
          <a:blip r:embed="rId2"/>
          <a:srcRect l="29930" t="47793" r="28575" b="8646"/>
          <a:stretch/>
        </p:blipFill>
        <p:spPr>
          <a:xfrm>
            <a:off x="2771774" y="1714499"/>
            <a:ext cx="6258551" cy="3695701"/>
          </a:xfrm>
        </p:spPr>
      </p:pic>
    </p:spTree>
    <p:extLst>
      <p:ext uri="{BB962C8B-B14F-4D97-AF65-F5344CB8AC3E}">
        <p14:creationId xmlns:p14="http://schemas.microsoft.com/office/powerpoint/2010/main" val="3947667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32676-EAEF-8071-1B46-44445A41B386}"/>
              </a:ext>
            </a:extLst>
          </p:cNvPr>
          <p:cNvSpPr>
            <a:spLocks noGrp="1"/>
          </p:cNvSpPr>
          <p:nvPr>
            <p:ph type="title"/>
          </p:nvPr>
        </p:nvSpPr>
        <p:spPr>
          <a:xfrm>
            <a:off x="752475" y="1"/>
            <a:ext cx="10515600" cy="857250"/>
          </a:xfrm>
        </p:spPr>
        <p:txBody>
          <a:bodyPr>
            <a:normAutofit/>
          </a:bodyPr>
          <a:lstStyle/>
          <a:p>
            <a:r>
              <a:rPr lang="en-US" sz="2800" b="1" dirty="0">
                <a:latin typeface="Calibri" panose="020F0502020204030204" pitchFamily="34" charset="0"/>
                <a:cs typeface="Calibri" panose="020F0502020204030204" pitchFamily="34" charset="0"/>
              </a:rPr>
              <a:t>Actuators</a:t>
            </a:r>
            <a:endParaRPr lang="en-IN" sz="2800"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2F3647E6-0828-572B-39BE-269CD9895034}"/>
              </a:ext>
            </a:extLst>
          </p:cNvPr>
          <p:cNvSpPr>
            <a:spLocks noGrp="1"/>
          </p:cNvSpPr>
          <p:nvPr>
            <p:ph idx="1"/>
          </p:nvPr>
        </p:nvSpPr>
        <p:spPr>
          <a:xfrm>
            <a:off x="361950" y="996950"/>
            <a:ext cx="5905500" cy="4351338"/>
          </a:xfrm>
        </p:spPr>
        <p:txBody>
          <a:bodyPr>
            <a:normAutofit/>
          </a:bodyPr>
          <a:lstStyle/>
          <a:p>
            <a:pPr algn="just"/>
            <a:r>
              <a:rPr lang="en-US" sz="2000" b="0" i="0" u="none" strike="noStrike" baseline="0" dirty="0">
                <a:solidFill>
                  <a:srgbClr val="231F20"/>
                </a:solidFill>
                <a:latin typeface="CiscoSerif-Regular"/>
              </a:rPr>
              <a:t>Actuators are natural complements to sensors.</a:t>
            </a:r>
          </a:p>
          <a:p>
            <a:pPr algn="just"/>
            <a:r>
              <a:rPr lang="en-US" sz="2000" b="0" i="0" u="none" strike="noStrike" baseline="0" dirty="0">
                <a:solidFill>
                  <a:srgbClr val="231F20"/>
                </a:solidFill>
                <a:latin typeface="CiscoSerif-Regular"/>
              </a:rPr>
              <a:t>Sensors are designed to sense and measure practically any measurable variable in the physical world. They convert their measurements (typically analog) into electric signals or digital representations that can be consumed by an intelligent agent (a device or a human). Actuators, on the others hand, receive some type of control signal (commonly an electric signal or digital command) that triggers a physical effect, usually some type of motion, force, and so on.</a:t>
            </a:r>
            <a:endParaRPr lang="en-IN" sz="2000" dirty="0"/>
          </a:p>
        </p:txBody>
      </p:sp>
      <p:pic>
        <p:nvPicPr>
          <p:cNvPr id="5" name="Picture 4">
            <a:extLst>
              <a:ext uri="{FF2B5EF4-FFF2-40B4-BE49-F238E27FC236}">
                <a16:creationId xmlns:a16="http://schemas.microsoft.com/office/drawing/2014/main" id="{1A90B1D7-FB8F-0CC1-F30E-B5864FD8DC59}"/>
              </a:ext>
            </a:extLst>
          </p:cNvPr>
          <p:cNvPicPr>
            <a:picLocks noChangeAspect="1"/>
          </p:cNvPicPr>
          <p:nvPr/>
        </p:nvPicPr>
        <p:blipFill rotWithShape="1">
          <a:blip r:embed="rId2"/>
          <a:srcRect l="34062" t="52222" r="26875" b="10001"/>
          <a:stretch/>
        </p:blipFill>
        <p:spPr>
          <a:xfrm>
            <a:off x="6715125" y="996949"/>
            <a:ext cx="4552950" cy="3775075"/>
          </a:xfrm>
          <a:prstGeom prst="rect">
            <a:avLst/>
          </a:prstGeom>
        </p:spPr>
      </p:pic>
    </p:spTree>
    <p:extLst>
      <p:ext uri="{BB962C8B-B14F-4D97-AF65-F5344CB8AC3E}">
        <p14:creationId xmlns:p14="http://schemas.microsoft.com/office/powerpoint/2010/main" val="3159485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TotalTime>
  <Words>1907</Words>
  <Application>Microsoft Office PowerPoint</Application>
  <PresentationFormat>Widescreen</PresentationFormat>
  <Paragraphs>99</Paragraphs>
  <Slides>23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Calibri Light</vt:lpstr>
      <vt:lpstr>CiscoSerif-Bold</vt:lpstr>
      <vt:lpstr>CiscoSerif-Regular</vt:lpstr>
      <vt:lpstr>Wingdings</vt:lpstr>
      <vt:lpstr>ZapfDingbatsITC</vt:lpstr>
      <vt:lpstr>Office Theme</vt:lpstr>
      <vt:lpstr>Module-2</vt:lpstr>
      <vt:lpstr>SENSORS</vt:lpstr>
      <vt:lpstr>PowerPoint Presentation</vt:lpstr>
      <vt:lpstr>PowerPoint Presentation</vt:lpstr>
      <vt:lpstr>PowerPoint Presentation</vt:lpstr>
      <vt:lpstr>PowerPoint Presentation</vt:lpstr>
      <vt:lpstr>PowerPoint Presentation</vt:lpstr>
      <vt:lpstr>PowerPoint Presentation</vt:lpstr>
      <vt:lpstr>Actuators</vt:lpstr>
      <vt:lpstr>PowerPoint Presentation</vt:lpstr>
      <vt:lpstr>PowerPoint Presentation</vt:lpstr>
      <vt:lpstr>PowerPoint Presentation</vt:lpstr>
      <vt:lpstr>Micro-Electro-Mechanical Systems(MEMS)</vt:lpstr>
      <vt:lpstr>Smart Object</vt:lpstr>
      <vt:lpstr>PowerPoint Presentation</vt:lpstr>
      <vt:lpstr>Trends in Smart Objects</vt:lpstr>
      <vt:lpstr>Sensor Networks</vt:lpstr>
      <vt:lpstr>PowerPoint Presentation</vt:lpstr>
      <vt:lpstr>PowerPoint Presentation</vt:lpstr>
      <vt:lpstr>Wireless Sensor Networks</vt:lpstr>
      <vt:lpstr>PowerPoint Presentation</vt:lpstr>
      <vt:lpstr>Communication Protocols for wireless Sensor Network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Module-2</dc:title>
  <dc:creator>ramya</dc:creator>
  <cp:lastModifiedBy>ramya</cp:lastModifiedBy>
  <cp:revision>6</cp:revision>
  <dcterms:created xsi:type="dcterms:W3CDTF">2022-12-29T05:43:55Z</dcterms:created>
  <dcterms:modified xsi:type="dcterms:W3CDTF">2023-01-02T05:06:40Z</dcterms:modified>
</cp:coreProperties>
</file>